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51"/>
  </p:notesMasterIdLst>
  <p:handoutMasterIdLst>
    <p:handoutMasterId r:id="rId52"/>
  </p:handoutMasterIdLst>
  <p:sldIdLst>
    <p:sldId id="256" r:id="rId2"/>
    <p:sldId id="457" r:id="rId3"/>
    <p:sldId id="257" r:id="rId4"/>
    <p:sldId id="258" r:id="rId5"/>
    <p:sldId id="259" r:id="rId6"/>
    <p:sldId id="260" r:id="rId7"/>
    <p:sldId id="261" r:id="rId8"/>
    <p:sldId id="262" r:id="rId9"/>
    <p:sldId id="451" r:id="rId10"/>
    <p:sldId id="452" r:id="rId11"/>
    <p:sldId id="453" r:id="rId12"/>
    <p:sldId id="456" r:id="rId13"/>
    <p:sldId id="454" r:id="rId14"/>
    <p:sldId id="455" r:id="rId15"/>
    <p:sldId id="264" r:id="rId16"/>
    <p:sldId id="263" r:id="rId17"/>
    <p:sldId id="446" r:id="rId18"/>
    <p:sldId id="459" r:id="rId19"/>
    <p:sldId id="460" r:id="rId20"/>
    <p:sldId id="461" r:id="rId21"/>
    <p:sldId id="462" r:id="rId22"/>
    <p:sldId id="463" r:id="rId23"/>
    <p:sldId id="464" r:id="rId24"/>
    <p:sldId id="465" r:id="rId25"/>
    <p:sldId id="466" r:id="rId26"/>
    <p:sldId id="467" r:id="rId27"/>
    <p:sldId id="468" r:id="rId28"/>
    <p:sldId id="469" r:id="rId29"/>
    <p:sldId id="470" r:id="rId30"/>
    <p:sldId id="471" r:id="rId31"/>
    <p:sldId id="472" r:id="rId32"/>
    <p:sldId id="473" r:id="rId33"/>
    <p:sldId id="474" r:id="rId34"/>
    <p:sldId id="475" r:id="rId35"/>
    <p:sldId id="476" r:id="rId36"/>
    <p:sldId id="477" r:id="rId37"/>
    <p:sldId id="478" r:id="rId38"/>
    <p:sldId id="479" r:id="rId39"/>
    <p:sldId id="480" r:id="rId40"/>
    <p:sldId id="483" r:id="rId41"/>
    <p:sldId id="486" r:id="rId42"/>
    <p:sldId id="485" r:id="rId43"/>
    <p:sldId id="484" r:id="rId44"/>
    <p:sldId id="490" r:id="rId45"/>
    <p:sldId id="489" r:id="rId46"/>
    <p:sldId id="488" r:id="rId47"/>
    <p:sldId id="487" r:id="rId48"/>
    <p:sldId id="481" r:id="rId49"/>
    <p:sldId id="482" r:id="rId50"/>
  </p:sldIdLst>
  <p:sldSz cx="9144000" cy="6858000" type="screen4x3"/>
  <p:notesSz cx="7004050" cy="929005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CC00"/>
    <a:srgbClr val="FF9900"/>
    <a:srgbClr val="FFFFFF"/>
    <a:srgbClr val="FFFFCC"/>
    <a:srgbClr val="FF5050"/>
    <a:srgbClr val="FF9933"/>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2370" autoAdjust="0"/>
    <p:restoredTop sz="90929"/>
  </p:normalViewPr>
  <p:slideViewPr>
    <p:cSldViewPr>
      <p:cViewPr varScale="1">
        <p:scale>
          <a:sx n="97" d="100"/>
          <a:sy n="97" d="100"/>
        </p:scale>
        <p:origin x="-126" y="-10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 Id="rId4"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35300" cy="463550"/>
          </a:xfrm>
          <a:prstGeom prst="rect">
            <a:avLst/>
          </a:prstGeom>
          <a:noFill/>
          <a:ln w="9525">
            <a:noFill/>
            <a:miter lim="800000"/>
            <a:headEnd/>
            <a:tailEnd/>
          </a:ln>
          <a:effectLst/>
        </p:spPr>
        <p:txBody>
          <a:bodyPr vert="horz" wrap="square" lIns="93448" tIns="46723" rIns="93448" bIns="46723" numCol="1" anchor="t" anchorCtr="0" compatLnSpc="1">
            <a:prstTxWarp prst="textNoShape">
              <a:avLst/>
            </a:prstTxWarp>
          </a:bodyPr>
          <a:lstStyle>
            <a:lvl1pPr>
              <a:defRPr sz="1200"/>
            </a:lvl1pPr>
          </a:lstStyle>
          <a:p>
            <a:endParaRPr lang="en-US"/>
          </a:p>
        </p:txBody>
      </p:sp>
      <p:sp>
        <p:nvSpPr>
          <p:cNvPr id="7171" name="Rectangle 3"/>
          <p:cNvSpPr>
            <a:spLocks noGrp="1" noChangeArrowheads="1"/>
          </p:cNvSpPr>
          <p:nvPr>
            <p:ph type="dt" sz="quarter" idx="1"/>
          </p:nvPr>
        </p:nvSpPr>
        <p:spPr bwMode="auto">
          <a:xfrm>
            <a:off x="3968750" y="0"/>
            <a:ext cx="3035300" cy="463550"/>
          </a:xfrm>
          <a:prstGeom prst="rect">
            <a:avLst/>
          </a:prstGeom>
          <a:noFill/>
          <a:ln w="9525">
            <a:noFill/>
            <a:miter lim="800000"/>
            <a:headEnd/>
            <a:tailEnd/>
          </a:ln>
          <a:effectLst/>
        </p:spPr>
        <p:txBody>
          <a:bodyPr vert="horz" wrap="square" lIns="93448" tIns="46723" rIns="93448" bIns="46723" numCol="1" anchor="t" anchorCtr="0" compatLnSpc="1">
            <a:prstTxWarp prst="textNoShape">
              <a:avLst/>
            </a:prstTxWarp>
          </a:bodyPr>
          <a:lstStyle>
            <a:lvl1pPr algn="r">
              <a:defRPr sz="1200"/>
            </a:lvl1pPr>
          </a:lstStyle>
          <a:p>
            <a:endParaRPr lang="en-US"/>
          </a:p>
        </p:txBody>
      </p:sp>
      <p:sp>
        <p:nvSpPr>
          <p:cNvPr id="7172" name="Rectangle 4"/>
          <p:cNvSpPr>
            <a:spLocks noGrp="1" noChangeArrowheads="1"/>
          </p:cNvSpPr>
          <p:nvPr>
            <p:ph type="ftr" sz="quarter" idx="2"/>
          </p:nvPr>
        </p:nvSpPr>
        <p:spPr bwMode="auto">
          <a:xfrm>
            <a:off x="0" y="8826500"/>
            <a:ext cx="3035300" cy="463550"/>
          </a:xfrm>
          <a:prstGeom prst="rect">
            <a:avLst/>
          </a:prstGeom>
          <a:noFill/>
          <a:ln w="9525">
            <a:noFill/>
            <a:miter lim="800000"/>
            <a:headEnd/>
            <a:tailEnd/>
          </a:ln>
          <a:effectLst/>
        </p:spPr>
        <p:txBody>
          <a:bodyPr vert="horz" wrap="square" lIns="93448" tIns="46723" rIns="93448" bIns="46723" numCol="1" anchor="b" anchorCtr="0" compatLnSpc="1">
            <a:prstTxWarp prst="textNoShape">
              <a:avLst/>
            </a:prstTxWarp>
          </a:bodyPr>
          <a:lstStyle>
            <a:lvl1pPr>
              <a:defRPr sz="1200"/>
            </a:lvl1pPr>
          </a:lstStyle>
          <a:p>
            <a:endParaRPr lang="en-US"/>
          </a:p>
        </p:txBody>
      </p:sp>
      <p:sp>
        <p:nvSpPr>
          <p:cNvPr id="7173" name="Rectangle 5"/>
          <p:cNvSpPr>
            <a:spLocks noGrp="1" noChangeArrowheads="1"/>
          </p:cNvSpPr>
          <p:nvPr>
            <p:ph type="sldNum" sz="quarter" idx="3"/>
          </p:nvPr>
        </p:nvSpPr>
        <p:spPr bwMode="auto">
          <a:xfrm>
            <a:off x="3968750" y="8826500"/>
            <a:ext cx="3035300" cy="463550"/>
          </a:xfrm>
          <a:prstGeom prst="rect">
            <a:avLst/>
          </a:prstGeom>
          <a:noFill/>
          <a:ln w="9525">
            <a:noFill/>
            <a:miter lim="800000"/>
            <a:headEnd/>
            <a:tailEnd/>
          </a:ln>
          <a:effectLst/>
        </p:spPr>
        <p:txBody>
          <a:bodyPr vert="horz" wrap="square" lIns="93448" tIns="46723" rIns="93448" bIns="46723" numCol="1" anchor="b" anchorCtr="0" compatLnSpc="1">
            <a:prstTxWarp prst="textNoShape">
              <a:avLst/>
            </a:prstTxWarp>
          </a:bodyPr>
          <a:lstStyle>
            <a:lvl1pPr algn="r">
              <a:defRPr sz="1200"/>
            </a:lvl1pPr>
          </a:lstStyle>
          <a:p>
            <a:fld id="{2323296B-5969-4158-B6E1-9A9F19CE1D89}"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35300" cy="463550"/>
          </a:xfrm>
          <a:prstGeom prst="rect">
            <a:avLst/>
          </a:prstGeom>
          <a:noFill/>
          <a:ln w="9525">
            <a:noFill/>
            <a:miter lim="800000"/>
            <a:headEnd/>
            <a:tailEnd/>
          </a:ln>
          <a:effectLst/>
        </p:spPr>
        <p:txBody>
          <a:bodyPr vert="horz" wrap="square" lIns="93461" tIns="46730" rIns="93461" bIns="46730" numCol="1" anchor="t" anchorCtr="0" compatLnSpc="1">
            <a:prstTxWarp prst="textNoShape">
              <a:avLst/>
            </a:prstTxWarp>
          </a:bodyPr>
          <a:lstStyle>
            <a:lvl1pPr>
              <a:defRPr sz="1200"/>
            </a:lvl1pPr>
          </a:lstStyle>
          <a:p>
            <a:endParaRPr lang="en-US"/>
          </a:p>
        </p:txBody>
      </p:sp>
      <p:sp>
        <p:nvSpPr>
          <p:cNvPr id="18435" name="Rectangle 3"/>
          <p:cNvSpPr>
            <a:spLocks noGrp="1" noChangeArrowheads="1"/>
          </p:cNvSpPr>
          <p:nvPr>
            <p:ph type="dt" idx="1"/>
          </p:nvPr>
        </p:nvSpPr>
        <p:spPr bwMode="auto">
          <a:xfrm>
            <a:off x="3968750" y="0"/>
            <a:ext cx="3035300" cy="463550"/>
          </a:xfrm>
          <a:prstGeom prst="rect">
            <a:avLst/>
          </a:prstGeom>
          <a:noFill/>
          <a:ln w="9525">
            <a:noFill/>
            <a:miter lim="800000"/>
            <a:headEnd/>
            <a:tailEnd/>
          </a:ln>
          <a:effectLst/>
        </p:spPr>
        <p:txBody>
          <a:bodyPr vert="horz" wrap="square" lIns="93461" tIns="46730" rIns="93461" bIns="46730" numCol="1" anchor="t" anchorCtr="0" compatLnSpc="1">
            <a:prstTxWarp prst="textNoShape">
              <a:avLst/>
            </a:prstTxWarp>
          </a:bodyPr>
          <a:lstStyle>
            <a:lvl1pPr algn="r">
              <a:defRPr sz="1200"/>
            </a:lvl1pPr>
          </a:lstStyle>
          <a:p>
            <a:endParaRPr lang="en-US"/>
          </a:p>
        </p:txBody>
      </p:sp>
      <p:sp>
        <p:nvSpPr>
          <p:cNvPr id="53252" name="Rectangle 4"/>
          <p:cNvSpPr>
            <a:spLocks noChangeArrowheads="1" noTextEdit="1"/>
          </p:cNvSpPr>
          <p:nvPr>
            <p:ph type="sldImg" idx="2"/>
          </p:nvPr>
        </p:nvSpPr>
        <p:spPr bwMode="auto">
          <a:xfrm>
            <a:off x="1181100" y="696913"/>
            <a:ext cx="4643438" cy="3484562"/>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933450" y="4413250"/>
            <a:ext cx="5137150" cy="4179888"/>
          </a:xfrm>
          <a:prstGeom prst="rect">
            <a:avLst/>
          </a:prstGeom>
          <a:noFill/>
          <a:ln w="9525">
            <a:noFill/>
            <a:miter lim="800000"/>
            <a:headEnd/>
            <a:tailEnd/>
          </a:ln>
          <a:effectLst/>
        </p:spPr>
        <p:txBody>
          <a:bodyPr vert="horz" wrap="square" lIns="93461" tIns="46730" rIns="93461" bIns="4673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0" y="8826500"/>
            <a:ext cx="3035300" cy="463550"/>
          </a:xfrm>
          <a:prstGeom prst="rect">
            <a:avLst/>
          </a:prstGeom>
          <a:noFill/>
          <a:ln w="9525">
            <a:noFill/>
            <a:miter lim="800000"/>
            <a:headEnd/>
            <a:tailEnd/>
          </a:ln>
          <a:effectLst/>
        </p:spPr>
        <p:txBody>
          <a:bodyPr vert="horz" wrap="square" lIns="93461" tIns="46730" rIns="93461" bIns="46730" numCol="1" anchor="b" anchorCtr="0" compatLnSpc="1">
            <a:prstTxWarp prst="textNoShape">
              <a:avLst/>
            </a:prstTxWarp>
          </a:bodyPr>
          <a:lstStyle>
            <a:lvl1pPr>
              <a:defRPr sz="1200"/>
            </a:lvl1pPr>
          </a:lstStyle>
          <a:p>
            <a:endParaRPr lang="en-US"/>
          </a:p>
        </p:txBody>
      </p:sp>
      <p:sp>
        <p:nvSpPr>
          <p:cNvPr id="18439" name="Rectangle 7"/>
          <p:cNvSpPr>
            <a:spLocks noGrp="1" noChangeArrowheads="1"/>
          </p:cNvSpPr>
          <p:nvPr>
            <p:ph type="sldNum" sz="quarter" idx="5"/>
          </p:nvPr>
        </p:nvSpPr>
        <p:spPr bwMode="auto">
          <a:xfrm>
            <a:off x="3968750" y="8826500"/>
            <a:ext cx="3035300" cy="463550"/>
          </a:xfrm>
          <a:prstGeom prst="rect">
            <a:avLst/>
          </a:prstGeom>
          <a:noFill/>
          <a:ln w="9525">
            <a:noFill/>
            <a:miter lim="800000"/>
            <a:headEnd/>
            <a:tailEnd/>
          </a:ln>
          <a:effectLst/>
        </p:spPr>
        <p:txBody>
          <a:bodyPr vert="horz" wrap="square" lIns="93461" tIns="46730" rIns="93461" bIns="46730" numCol="1" anchor="b" anchorCtr="0" compatLnSpc="1">
            <a:prstTxWarp prst="textNoShape">
              <a:avLst/>
            </a:prstTxWarp>
          </a:bodyPr>
          <a:lstStyle>
            <a:lvl1pPr algn="r">
              <a:defRPr sz="1200"/>
            </a:lvl1pPr>
          </a:lstStyle>
          <a:p>
            <a:fld id="{3B16E883-1E51-499C-8CF8-3D54AEFA39C9}"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9C287D0-8DD4-4A93-A1C0-E6E517C1B50B}" type="slidenum">
              <a:rPr lang="en-US"/>
              <a:pPr/>
              <a:t>3</a:t>
            </a:fld>
            <a:endParaRPr lang="en-US"/>
          </a:p>
        </p:txBody>
      </p:sp>
      <p:sp>
        <p:nvSpPr>
          <p:cNvPr id="54275" name="Rectangle 2"/>
          <p:cNvSpPr>
            <a:spLocks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C:\Documents and Settings\Administrator\My Documents\My Pictures\background01.jpg"/>
          <p:cNvPicPr>
            <a:picLocks noChangeAspect="1" noChangeArrowheads="1"/>
          </p:cNvPicPr>
          <p:nvPr/>
        </p:nvPicPr>
        <p:blipFill>
          <a:blip r:embed="rId2"/>
          <a:srcRect/>
          <a:stretch>
            <a:fillRect/>
          </a:stretch>
        </p:blipFill>
        <p:spPr bwMode="auto">
          <a:xfrm>
            <a:off x="0" y="0"/>
            <a:ext cx="9144000" cy="6856413"/>
          </a:xfrm>
          <a:prstGeom prst="rect">
            <a:avLst/>
          </a:prstGeom>
          <a:noFill/>
          <a:ln w="9525">
            <a:noFill/>
            <a:miter lim="800000"/>
            <a:headEnd/>
            <a:tailEnd/>
          </a:ln>
        </p:spPr>
      </p:pic>
      <p:sp>
        <p:nvSpPr>
          <p:cNvPr id="247811" name="Rectangle 3"/>
          <p:cNvSpPr>
            <a:spLocks noGrp="1" noChangeArrowheads="1"/>
          </p:cNvSpPr>
          <p:nvPr>
            <p:ph type="ctrTitle"/>
          </p:nvPr>
        </p:nvSpPr>
        <p:spPr>
          <a:xfrm>
            <a:off x="685800" y="1600200"/>
            <a:ext cx="7772400" cy="1143000"/>
          </a:xfrm>
        </p:spPr>
        <p:txBody>
          <a:bodyPr/>
          <a:lstStyle>
            <a:lvl1pPr>
              <a:defRPr>
                <a:solidFill>
                  <a:srgbClr val="FFCC00"/>
                </a:solidFill>
              </a:defRPr>
            </a:lvl1pPr>
          </a:lstStyle>
          <a:p>
            <a:r>
              <a:rPr lang="en-US"/>
              <a:t>Click to edit Master title style</a:t>
            </a:r>
          </a:p>
        </p:txBody>
      </p:sp>
      <p:sp>
        <p:nvSpPr>
          <p:cNvPr id="247812" name="Rectangle 4"/>
          <p:cNvSpPr>
            <a:spLocks noGrp="1" noChangeArrowheads="1"/>
          </p:cNvSpPr>
          <p:nvPr>
            <p:ph type="subTitle" idx="1"/>
          </p:nvPr>
        </p:nvSpPr>
        <p:spPr>
          <a:xfrm>
            <a:off x="1447800" y="3352800"/>
            <a:ext cx="6400800" cy="1752600"/>
          </a:xfrm>
        </p:spPr>
        <p:txBody>
          <a:bodyPr/>
          <a:lstStyle>
            <a:lvl1pPr marL="0" indent="0" algn="ctr">
              <a:buFontTx/>
              <a:buNone/>
              <a:defRPr>
                <a:solidFill>
                  <a:srgbClr val="FFCC00"/>
                </a:solidFill>
              </a:defRPr>
            </a:lvl1pPr>
          </a:lstStyle>
          <a:p>
            <a:r>
              <a:rPr lang="en-US"/>
              <a:t>Click to edit Master subtitle style</a:t>
            </a:r>
          </a:p>
        </p:txBody>
      </p:sp>
      <p:sp>
        <p:nvSpPr>
          <p:cNvPr id="5" name="Rectangle 5"/>
          <p:cNvSpPr>
            <a:spLocks noGrp="1" noChangeArrowheads="1"/>
          </p:cNvSpPr>
          <p:nvPr>
            <p:ph type="dt" sz="half" idx="10"/>
          </p:nvPr>
        </p:nvSpPr>
        <p:spPr>
          <a:xfrm>
            <a:off x="685800" y="6172200"/>
            <a:ext cx="2362200" cy="533400"/>
          </a:xfrm>
        </p:spPr>
        <p:txBody>
          <a:bodyPr/>
          <a:lstStyle>
            <a:lvl1pPr>
              <a:defRPr>
                <a:solidFill>
                  <a:srgbClr val="008000"/>
                </a:solidFill>
              </a:defRPr>
            </a:lvl1pPr>
          </a:lstStyle>
          <a:p>
            <a:pPr>
              <a:defRPr/>
            </a:pPr>
            <a:r>
              <a:rPr lang="en-US"/>
              <a:t>School of Engineering</a:t>
            </a:r>
          </a:p>
          <a:p>
            <a:pPr>
              <a:defRPr/>
            </a:pPr>
            <a:r>
              <a:rPr lang="en-US"/>
              <a:t>University of Bridgeport</a:t>
            </a:r>
          </a:p>
        </p:txBody>
      </p:sp>
      <p:sp>
        <p:nvSpPr>
          <p:cNvPr id="6" name="Rectangle 6"/>
          <p:cNvSpPr>
            <a:spLocks noGrp="1" noChangeArrowheads="1"/>
          </p:cNvSpPr>
          <p:nvPr>
            <p:ph type="ftr" sz="quarter" idx="11"/>
          </p:nvPr>
        </p:nvSpPr>
        <p:spPr>
          <a:xfrm>
            <a:off x="3200400" y="6172200"/>
            <a:ext cx="2895600" cy="685800"/>
          </a:xfrm>
        </p:spPr>
        <p:txBody>
          <a:bodyPr/>
          <a:lstStyle>
            <a:lvl1pPr>
              <a:defRPr/>
            </a:lvl1pPr>
          </a:lstStyle>
          <a:p>
            <a:pPr>
              <a:defRPr/>
            </a:pPr>
            <a:r>
              <a:rPr lang="en-US"/>
              <a:t>hello</a:t>
            </a:r>
          </a:p>
        </p:txBody>
      </p:sp>
      <p:sp>
        <p:nvSpPr>
          <p:cNvPr id="7" name="Rectangle 7"/>
          <p:cNvSpPr>
            <a:spLocks noGrp="1" noChangeArrowheads="1"/>
          </p:cNvSpPr>
          <p:nvPr>
            <p:ph type="sldNum" sz="quarter" idx="12"/>
          </p:nvPr>
        </p:nvSpPr>
        <p:spPr>
          <a:xfrm>
            <a:off x="6477000" y="6172200"/>
            <a:ext cx="1905000" cy="457200"/>
          </a:xfrm>
        </p:spPr>
        <p:txBody>
          <a:bodyPr/>
          <a:lstStyle>
            <a:lvl1pPr>
              <a:defRPr/>
            </a:lvl1pPr>
          </a:lstStyle>
          <a:p>
            <a:fld id="{3F51FE15-0BD1-4D32-BE13-DDC3A88088C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a:t>School of Engineering</a:t>
            </a:r>
          </a:p>
          <a:p>
            <a:pPr>
              <a:defRPr/>
            </a:pPr>
            <a:r>
              <a:rPr lang="en-US"/>
              <a:t>University of Bridgeport</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hello</a:t>
            </a:r>
          </a:p>
        </p:txBody>
      </p:sp>
      <p:sp>
        <p:nvSpPr>
          <p:cNvPr id="6" name="Rectangle 7"/>
          <p:cNvSpPr>
            <a:spLocks noGrp="1" noChangeArrowheads="1"/>
          </p:cNvSpPr>
          <p:nvPr>
            <p:ph type="sldNum" sz="quarter" idx="12"/>
          </p:nvPr>
        </p:nvSpPr>
        <p:spPr>
          <a:ln/>
        </p:spPr>
        <p:txBody>
          <a:bodyPr/>
          <a:lstStyle>
            <a:lvl1pPr>
              <a:defRPr/>
            </a:lvl1pPr>
          </a:lstStyle>
          <a:p>
            <a:fld id="{1CD1530B-4431-40D1-9873-41DC4328889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1717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627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a:t>School of Engineering</a:t>
            </a:r>
          </a:p>
          <a:p>
            <a:pPr>
              <a:defRPr/>
            </a:pPr>
            <a:r>
              <a:rPr lang="en-US"/>
              <a:t>University of Bridgeport</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hello</a:t>
            </a:r>
          </a:p>
        </p:txBody>
      </p:sp>
      <p:sp>
        <p:nvSpPr>
          <p:cNvPr id="6" name="Rectangle 7"/>
          <p:cNvSpPr>
            <a:spLocks noGrp="1" noChangeArrowheads="1"/>
          </p:cNvSpPr>
          <p:nvPr>
            <p:ph type="sldNum" sz="quarter" idx="12"/>
          </p:nvPr>
        </p:nvSpPr>
        <p:spPr>
          <a:ln/>
        </p:spPr>
        <p:txBody>
          <a:bodyPr/>
          <a:lstStyle>
            <a:lvl1pPr>
              <a:defRPr/>
            </a:lvl1pPr>
          </a:lstStyle>
          <a:p>
            <a:fld id="{AA4BE3BB-95E9-43D6-9FAC-3B8AEFB89809}"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447800"/>
            <a:ext cx="8686800" cy="4800600"/>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r>
              <a:rPr lang="en-US"/>
              <a:t>School of Engineering</a:t>
            </a:r>
          </a:p>
          <a:p>
            <a:pPr>
              <a:defRPr/>
            </a:pPr>
            <a:r>
              <a:rPr lang="en-US"/>
              <a:t>University of Bridgeport</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hello</a:t>
            </a:r>
          </a:p>
        </p:txBody>
      </p:sp>
      <p:sp>
        <p:nvSpPr>
          <p:cNvPr id="6" name="Rectangle 7"/>
          <p:cNvSpPr>
            <a:spLocks noGrp="1" noChangeArrowheads="1"/>
          </p:cNvSpPr>
          <p:nvPr>
            <p:ph type="sldNum" sz="quarter" idx="12"/>
          </p:nvPr>
        </p:nvSpPr>
        <p:spPr>
          <a:ln/>
        </p:spPr>
        <p:txBody>
          <a:bodyPr/>
          <a:lstStyle>
            <a:lvl1pPr>
              <a:defRPr/>
            </a:lvl1pPr>
          </a:lstStyle>
          <a:p>
            <a:fld id="{3571BD13-0DE4-4AFD-BC9F-25D911E450F3}"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152400"/>
            <a:ext cx="86868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a:t>School of Engineering</a:t>
            </a:r>
          </a:p>
          <a:p>
            <a:pPr>
              <a:defRPr/>
            </a:pPr>
            <a:r>
              <a:rPr lang="en-US"/>
              <a:t>University of Bridgeport</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hello</a:t>
            </a:r>
          </a:p>
        </p:txBody>
      </p:sp>
      <p:sp>
        <p:nvSpPr>
          <p:cNvPr id="5" name="Rectangle 7"/>
          <p:cNvSpPr>
            <a:spLocks noGrp="1" noChangeArrowheads="1"/>
          </p:cNvSpPr>
          <p:nvPr>
            <p:ph type="sldNum" sz="quarter" idx="12"/>
          </p:nvPr>
        </p:nvSpPr>
        <p:spPr>
          <a:ln/>
        </p:spPr>
        <p:txBody>
          <a:bodyPr/>
          <a:lstStyle>
            <a:lvl1pPr>
              <a:defRPr/>
            </a:lvl1pPr>
          </a:lstStyle>
          <a:p>
            <a:fld id="{B1EBAB49-7B3E-4088-AA01-152178F4019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447800"/>
            <a:ext cx="42672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447800"/>
            <a:ext cx="4267200" cy="4800600"/>
          </a:xfrm>
        </p:spPr>
        <p:txBody>
          <a:bodyPr/>
          <a:lstStyle/>
          <a:p>
            <a:pPr lvl="0"/>
            <a:endParaRPr lang="en-US" noProof="0" smtClean="0"/>
          </a:p>
        </p:txBody>
      </p:sp>
      <p:sp>
        <p:nvSpPr>
          <p:cNvPr id="5" name="Rectangle 5"/>
          <p:cNvSpPr>
            <a:spLocks noGrp="1" noChangeArrowheads="1"/>
          </p:cNvSpPr>
          <p:nvPr>
            <p:ph type="dt" sz="half" idx="10"/>
          </p:nvPr>
        </p:nvSpPr>
        <p:spPr>
          <a:ln/>
        </p:spPr>
        <p:txBody>
          <a:bodyPr/>
          <a:lstStyle>
            <a:lvl1pPr>
              <a:defRPr/>
            </a:lvl1pPr>
          </a:lstStyle>
          <a:p>
            <a:pPr>
              <a:defRPr/>
            </a:pPr>
            <a:r>
              <a:rPr lang="en-US"/>
              <a:t>School of Engineering</a:t>
            </a:r>
          </a:p>
          <a:p>
            <a:pPr>
              <a:defRPr/>
            </a:pPr>
            <a:r>
              <a:rPr lang="en-US"/>
              <a:t>University of Bridgeport</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hello</a:t>
            </a:r>
          </a:p>
        </p:txBody>
      </p:sp>
      <p:sp>
        <p:nvSpPr>
          <p:cNvPr id="7" name="Rectangle 7"/>
          <p:cNvSpPr>
            <a:spLocks noGrp="1" noChangeArrowheads="1"/>
          </p:cNvSpPr>
          <p:nvPr>
            <p:ph type="sldNum" sz="quarter" idx="12"/>
          </p:nvPr>
        </p:nvSpPr>
        <p:spPr>
          <a:ln/>
        </p:spPr>
        <p:txBody>
          <a:bodyPr/>
          <a:lstStyle>
            <a:lvl1pPr>
              <a:defRPr/>
            </a:lvl1pPr>
          </a:lstStyle>
          <a:p>
            <a:fld id="{78C74EEA-5637-470D-8C90-F586A18D4ABC}"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447800"/>
            <a:ext cx="42672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2672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a:t>School of Engineering</a:t>
            </a:r>
          </a:p>
          <a:p>
            <a:pPr>
              <a:defRPr/>
            </a:pPr>
            <a:r>
              <a:rPr lang="en-US"/>
              <a:t>University of Bridgeport</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hello</a:t>
            </a:r>
          </a:p>
        </p:txBody>
      </p:sp>
      <p:sp>
        <p:nvSpPr>
          <p:cNvPr id="7" name="Rectangle 7"/>
          <p:cNvSpPr>
            <a:spLocks noGrp="1" noChangeArrowheads="1"/>
          </p:cNvSpPr>
          <p:nvPr>
            <p:ph type="sldNum" sz="quarter" idx="12"/>
          </p:nvPr>
        </p:nvSpPr>
        <p:spPr>
          <a:ln/>
        </p:spPr>
        <p:txBody>
          <a:bodyPr/>
          <a:lstStyle>
            <a:lvl1pPr>
              <a:defRPr/>
            </a:lvl1pPr>
          </a:lstStyle>
          <a:p>
            <a:fld id="{011D3688-5C9B-494A-A40B-EE0326864E1C}"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447800"/>
            <a:ext cx="42672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42672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2672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a:t>School of Engineering</a:t>
            </a:r>
          </a:p>
          <a:p>
            <a:pPr>
              <a:defRPr/>
            </a:pPr>
            <a:r>
              <a:rPr lang="en-US"/>
              <a:t>University of Bridgeport</a:t>
            </a:r>
          </a:p>
        </p:txBody>
      </p:sp>
      <p:sp>
        <p:nvSpPr>
          <p:cNvPr id="7" name="Rectangle 6"/>
          <p:cNvSpPr>
            <a:spLocks noGrp="1" noChangeArrowheads="1"/>
          </p:cNvSpPr>
          <p:nvPr>
            <p:ph type="ftr" sz="quarter" idx="11"/>
          </p:nvPr>
        </p:nvSpPr>
        <p:spPr>
          <a:ln/>
        </p:spPr>
        <p:txBody>
          <a:bodyPr/>
          <a:lstStyle>
            <a:lvl1pPr>
              <a:defRPr/>
            </a:lvl1pPr>
          </a:lstStyle>
          <a:p>
            <a:pPr>
              <a:defRPr/>
            </a:pPr>
            <a:r>
              <a:rPr lang="en-US"/>
              <a:t>hello</a:t>
            </a:r>
          </a:p>
        </p:txBody>
      </p:sp>
      <p:sp>
        <p:nvSpPr>
          <p:cNvPr id="8" name="Rectangle 7"/>
          <p:cNvSpPr>
            <a:spLocks noGrp="1" noChangeArrowheads="1"/>
          </p:cNvSpPr>
          <p:nvPr>
            <p:ph type="sldNum" sz="quarter" idx="12"/>
          </p:nvPr>
        </p:nvSpPr>
        <p:spPr>
          <a:ln/>
        </p:spPr>
        <p:txBody>
          <a:bodyPr/>
          <a:lstStyle>
            <a:lvl1pPr>
              <a:defRPr/>
            </a:lvl1pPr>
          </a:lstStyle>
          <a:p>
            <a:fld id="{A329854F-FFB4-46EB-8DC8-128998EA58BE}"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228600" y="1447800"/>
            <a:ext cx="8686800" cy="4800600"/>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r>
              <a:rPr lang="en-US"/>
              <a:t>School of Engineering</a:t>
            </a:r>
          </a:p>
          <a:p>
            <a:pPr>
              <a:defRPr/>
            </a:pPr>
            <a:r>
              <a:rPr lang="en-US"/>
              <a:t>University of Bridgeport</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hello</a:t>
            </a:r>
          </a:p>
        </p:txBody>
      </p:sp>
      <p:sp>
        <p:nvSpPr>
          <p:cNvPr id="6" name="Rectangle 7"/>
          <p:cNvSpPr>
            <a:spLocks noGrp="1" noChangeArrowheads="1"/>
          </p:cNvSpPr>
          <p:nvPr>
            <p:ph type="sldNum" sz="quarter" idx="12"/>
          </p:nvPr>
        </p:nvSpPr>
        <p:spPr>
          <a:ln/>
        </p:spPr>
        <p:txBody>
          <a:bodyPr/>
          <a:lstStyle>
            <a:lvl1pPr>
              <a:defRPr/>
            </a:lvl1pPr>
          </a:lstStyle>
          <a:p>
            <a:fld id="{12BA7106-75DC-404B-BB8A-8EFFF596DEC0}"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447800"/>
            <a:ext cx="86868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8600" y="3924300"/>
            <a:ext cx="86868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a:t>School of Engineering</a:t>
            </a:r>
          </a:p>
          <a:p>
            <a:pPr>
              <a:defRPr/>
            </a:pPr>
            <a:r>
              <a:rPr lang="en-US"/>
              <a:t>University of Bridgeport</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hello</a:t>
            </a:r>
          </a:p>
        </p:txBody>
      </p:sp>
      <p:sp>
        <p:nvSpPr>
          <p:cNvPr id="7" name="Rectangle 7"/>
          <p:cNvSpPr>
            <a:spLocks noGrp="1" noChangeArrowheads="1"/>
          </p:cNvSpPr>
          <p:nvPr>
            <p:ph type="sldNum" sz="quarter" idx="12"/>
          </p:nvPr>
        </p:nvSpPr>
        <p:spPr>
          <a:ln/>
        </p:spPr>
        <p:txBody>
          <a:bodyPr/>
          <a:lstStyle>
            <a:lvl1pPr>
              <a:defRPr/>
            </a:lvl1pPr>
          </a:lstStyle>
          <a:p>
            <a:fld id="{FDFDC630-64AF-4119-B910-01962EB4829A}"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447800"/>
            <a:ext cx="8686800" cy="4800600"/>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r>
              <a:rPr lang="en-US"/>
              <a:t>School of Engineering</a:t>
            </a:r>
          </a:p>
          <a:p>
            <a:pPr>
              <a:defRPr/>
            </a:pPr>
            <a:r>
              <a:rPr lang="en-US"/>
              <a:t>University of Bridgeport</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hello</a:t>
            </a:r>
          </a:p>
        </p:txBody>
      </p:sp>
      <p:sp>
        <p:nvSpPr>
          <p:cNvPr id="6" name="Rectangle 7"/>
          <p:cNvSpPr>
            <a:spLocks noGrp="1" noChangeArrowheads="1"/>
          </p:cNvSpPr>
          <p:nvPr>
            <p:ph type="sldNum" sz="quarter" idx="12"/>
          </p:nvPr>
        </p:nvSpPr>
        <p:spPr>
          <a:ln/>
        </p:spPr>
        <p:txBody>
          <a:bodyPr/>
          <a:lstStyle>
            <a:lvl1pPr>
              <a:defRPr/>
            </a:lvl1pPr>
          </a:lstStyle>
          <a:p>
            <a:fld id="{8CE5DFD3-42AA-4B81-9F92-9BF6BEC3CD2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a:t>School of Engineering</a:t>
            </a:r>
          </a:p>
          <a:p>
            <a:pPr>
              <a:defRPr/>
            </a:pPr>
            <a:r>
              <a:rPr lang="en-US"/>
              <a:t>University of Bridgeport</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hello</a:t>
            </a:r>
          </a:p>
        </p:txBody>
      </p:sp>
      <p:sp>
        <p:nvSpPr>
          <p:cNvPr id="6" name="Rectangle 7"/>
          <p:cNvSpPr>
            <a:spLocks noGrp="1" noChangeArrowheads="1"/>
          </p:cNvSpPr>
          <p:nvPr>
            <p:ph type="sldNum" sz="quarter" idx="12"/>
          </p:nvPr>
        </p:nvSpPr>
        <p:spPr>
          <a:ln/>
        </p:spPr>
        <p:txBody>
          <a:bodyPr/>
          <a:lstStyle>
            <a:lvl1pPr>
              <a:defRPr/>
            </a:lvl1pPr>
          </a:lstStyle>
          <a:p>
            <a:fld id="{07CB53FA-A935-4BAE-A5BE-B7E34FBA383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a:t>School of Engineering</a:t>
            </a:r>
          </a:p>
          <a:p>
            <a:pPr>
              <a:defRPr/>
            </a:pPr>
            <a:r>
              <a:rPr lang="en-US"/>
              <a:t>University of Bridgeport</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hello</a:t>
            </a:r>
          </a:p>
        </p:txBody>
      </p:sp>
      <p:sp>
        <p:nvSpPr>
          <p:cNvPr id="6" name="Rectangle 7"/>
          <p:cNvSpPr>
            <a:spLocks noGrp="1" noChangeArrowheads="1"/>
          </p:cNvSpPr>
          <p:nvPr>
            <p:ph type="sldNum" sz="quarter" idx="12"/>
          </p:nvPr>
        </p:nvSpPr>
        <p:spPr>
          <a:ln/>
        </p:spPr>
        <p:txBody>
          <a:bodyPr/>
          <a:lstStyle>
            <a:lvl1pPr>
              <a:defRPr/>
            </a:lvl1pPr>
          </a:lstStyle>
          <a:p>
            <a:fld id="{53E1BE10-20D0-40AB-A43A-F5994C6C8DB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447800"/>
            <a:ext cx="4267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267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a:t>School of Engineering</a:t>
            </a:r>
          </a:p>
          <a:p>
            <a:pPr>
              <a:defRPr/>
            </a:pPr>
            <a:r>
              <a:rPr lang="en-US"/>
              <a:t>University of Bridgeport</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hello</a:t>
            </a:r>
          </a:p>
        </p:txBody>
      </p:sp>
      <p:sp>
        <p:nvSpPr>
          <p:cNvPr id="7" name="Rectangle 7"/>
          <p:cNvSpPr>
            <a:spLocks noGrp="1" noChangeArrowheads="1"/>
          </p:cNvSpPr>
          <p:nvPr>
            <p:ph type="sldNum" sz="quarter" idx="12"/>
          </p:nvPr>
        </p:nvSpPr>
        <p:spPr>
          <a:ln/>
        </p:spPr>
        <p:txBody>
          <a:bodyPr/>
          <a:lstStyle>
            <a:lvl1pPr>
              <a:defRPr/>
            </a:lvl1pPr>
          </a:lstStyle>
          <a:p>
            <a:fld id="{1A5E28D4-305D-41A8-8636-1AB46015064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a:t>School of Engineering</a:t>
            </a:r>
          </a:p>
          <a:p>
            <a:pPr>
              <a:defRPr/>
            </a:pPr>
            <a:r>
              <a:rPr lang="en-US"/>
              <a:t>University of Bridgeport</a:t>
            </a:r>
          </a:p>
        </p:txBody>
      </p:sp>
      <p:sp>
        <p:nvSpPr>
          <p:cNvPr id="8" name="Rectangle 6"/>
          <p:cNvSpPr>
            <a:spLocks noGrp="1" noChangeArrowheads="1"/>
          </p:cNvSpPr>
          <p:nvPr>
            <p:ph type="ftr" sz="quarter" idx="11"/>
          </p:nvPr>
        </p:nvSpPr>
        <p:spPr>
          <a:ln/>
        </p:spPr>
        <p:txBody>
          <a:bodyPr/>
          <a:lstStyle>
            <a:lvl1pPr>
              <a:defRPr/>
            </a:lvl1pPr>
          </a:lstStyle>
          <a:p>
            <a:pPr>
              <a:defRPr/>
            </a:pPr>
            <a:r>
              <a:rPr lang="en-US"/>
              <a:t>hello</a:t>
            </a:r>
          </a:p>
        </p:txBody>
      </p:sp>
      <p:sp>
        <p:nvSpPr>
          <p:cNvPr id="9" name="Rectangle 7"/>
          <p:cNvSpPr>
            <a:spLocks noGrp="1" noChangeArrowheads="1"/>
          </p:cNvSpPr>
          <p:nvPr>
            <p:ph type="sldNum" sz="quarter" idx="12"/>
          </p:nvPr>
        </p:nvSpPr>
        <p:spPr>
          <a:ln/>
        </p:spPr>
        <p:txBody>
          <a:bodyPr/>
          <a:lstStyle>
            <a:lvl1pPr>
              <a:defRPr/>
            </a:lvl1pPr>
          </a:lstStyle>
          <a:p>
            <a:fld id="{349AF8EC-EDE9-4B10-9C09-DFE86C6C75D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a:t>School of Engineering</a:t>
            </a:r>
          </a:p>
          <a:p>
            <a:pPr>
              <a:defRPr/>
            </a:pPr>
            <a:r>
              <a:rPr lang="en-US"/>
              <a:t>University of Bridgeport</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hello</a:t>
            </a:r>
          </a:p>
        </p:txBody>
      </p:sp>
      <p:sp>
        <p:nvSpPr>
          <p:cNvPr id="5" name="Rectangle 7"/>
          <p:cNvSpPr>
            <a:spLocks noGrp="1" noChangeArrowheads="1"/>
          </p:cNvSpPr>
          <p:nvPr>
            <p:ph type="sldNum" sz="quarter" idx="12"/>
          </p:nvPr>
        </p:nvSpPr>
        <p:spPr>
          <a:ln/>
        </p:spPr>
        <p:txBody>
          <a:bodyPr/>
          <a:lstStyle>
            <a:lvl1pPr>
              <a:defRPr/>
            </a:lvl1pPr>
          </a:lstStyle>
          <a:p>
            <a:fld id="{59F64035-FFCD-4388-B206-EE749DAB9E5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School of Engineering</a:t>
            </a:r>
          </a:p>
          <a:p>
            <a:pPr>
              <a:defRPr/>
            </a:pPr>
            <a:r>
              <a:rPr lang="en-US"/>
              <a:t>University of Bridgeport</a:t>
            </a:r>
          </a:p>
        </p:txBody>
      </p:sp>
      <p:sp>
        <p:nvSpPr>
          <p:cNvPr id="3" name="Rectangle 6"/>
          <p:cNvSpPr>
            <a:spLocks noGrp="1" noChangeArrowheads="1"/>
          </p:cNvSpPr>
          <p:nvPr>
            <p:ph type="ftr" sz="quarter" idx="11"/>
          </p:nvPr>
        </p:nvSpPr>
        <p:spPr>
          <a:ln/>
        </p:spPr>
        <p:txBody>
          <a:bodyPr/>
          <a:lstStyle>
            <a:lvl1pPr>
              <a:defRPr/>
            </a:lvl1pPr>
          </a:lstStyle>
          <a:p>
            <a:pPr>
              <a:defRPr/>
            </a:pPr>
            <a:r>
              <a:rPr lang="en-US"/>
              <a:t>hello</a:t>
            </a:r>
          </a:p>
        </p:txBody>
      </p:sp>
      <p:sp>
        <p:nvSpPr>
          <p:cNvPr id="4" name="Rectangle 7"/>
          <p:cNvSpPr>
            <a:spLocks noGrp="1" noChangeArrowheads="1"/>
          </p:cNvSpPr>
          <p:nvPr>
            <p:ph type="sldNum" sz="quarter" idx="12"/>
          </p:nvPr>
        </p:nvSpPr>
        <p:spPr>
          <a:ln/>
        </p:spPr>
        <p:txBody>
          <a:bodyPr/>
          <a:lstStyle>
            <a:lvl1pPr>
              <a:defRPr/>
            </a:lvl1pPr>
          </a:lstStyle>
          <a:p>
            <a:fld id="{5755B46E-0495-4CAD-87E9-EF34AF4B741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School of Engineering</a:t>
            </a:r>
          </a:p>
          <a:p>
            <a:pPr>
              <a:defRPr/>
            </a:pPr>
            <a:r>
              <a:rPr lang="en-US"/>
              <a:t>University of Bridgeport</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hello</a:t>
            </a:r>
          </a:p>
        </p:txBody>
      </p:sp>
      <p:sp>
        <p:nvSpPr>
          <p:cNvPr id="7" name="Rectangle 7"/>
          <p:cNvSpPr>
            <a:spLocks noGrp="1" noChangeArrowheads="1"/>
          </p:cNvSpPr>
          <p:nvPr>
            <p:ph type="sldNum" sz="quarter" idx="12"/>
          </p:nvPr>
        </p:nvSpPr>
        <p:spPr>
          <a:ln/>
        </p:spPr>
        <p:txBody>
          <a:bodyPr/>
          <a:lstStyle>
            <a:lvl1pPr>
              <a:defRPr/>
            </a:lvl1pPr>
          </a:lstStyle>
          <a:p>
            <a:fld id="{5EBC6C49-3120-4D4F-9432-AA9D1F4B6E9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School of Engineering</a:t>
            </a:r>
          </a:p>
          <a:p>
            <a:pPr>
              <a:defRPr/>
            </a:pPr>
            <a:r>
              <a:rPr lang="en-US"/>
              <a:t>University of Bridgeport</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hello</a:t>
            </a:r>
          </a:p>
        </p:txBody>
      </p:sp>
      <p:sp>
        <p:nvSpPr>
          <p:cNvPr id="7" name="Rectangle 7"/>
          <p:cNvSpPr>
            <a:spLocks noGrp="1" noChangeArrowheads="1"/>
          </p:cNvSpPr>
          <p:nvPr>
            <p:ph type="sldNum" sz="quarter" idx="12"/>
          </p:nvPr>
        </p:nvSpPr>
        <p:spPr>
          <a:ln/>
        </p:spPr>
        <p:txBody>
          <a:bodyPr/>
          <a:lstStyle>
            <a:lvl1pPr>
              <a:defRPr/>
            </a:lvl1pPr>
          </a:lstStyle>
          <a:p>
            <a:fld id="{597FC27C-6F0C-40C2-AA00-6DBCF9B0972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C:\Documents and Settings\Administrator\My Documents\My Pictures\background04.jpg"/>
          <p:cNvPicPr>
            <a:picLocks noChangeAspect="1" noChangeArrowheads="1"/>
          </p:cNvPicPr>
          <p:nvPr/>
        </p:nvPicPr>
        <p:blipFill>
          <a:blip r:embed="rId21"/>
          <a:srcRect/>
          <a:stretch>
            <a:fillRect/>
          </a:stretch>
        </p:blipFill>
        <p:spPr bwMode="auto">
          <a:xfrm>
            <a:off x="0" y="0"/>
            <a:ext cx="9144000" cy="6958013"/>
          </a:xfrm>
          <a:prstGeom prst="rect">
            <a:avLst/>
          </a:prstGeom>
          <a:noFill/>
          <a:ln w="9525">
            <a:noFill/>
            <a:miter lim="800000"/>
            <a:headEnd/>
            <a:tailEnd/>
          </a:ln>
        </p:spPr>
      </p:pic>
      <p:sp>
        <p:nvSpPr>
          <p:cNvPr id="9219" name="Rectangle 3"/>
          <p:cNvSpPr>
            <a:spLocks noGrp="1" noChangeArrowheads="1"/>
          </p:cNvSpPr>
          <p:nvPr>
            <p:ph type="title"/>
          </p:nvPr>
        </p:nvSpPr>
        <p:spPr bwMode="auto">
          <a:xfrm>
            <a:off x="228600" y="152400"/>
            <a:ext cx="8686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0" name="Rectangle 4"/>
          <p:cNvSpPr>
            <a:spLocks noGrp="1" noChangeArrowheads="1"/>
          </p:cNvSpPr>
          <p:nvPr>
            <p:ph type="body" idx="1"/>
          </p:nvPr>
        </p:nvSpPr>
        <p:spPr bwMode="auto">
          <a:xfrm>
            <a:off x="2286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6789" name="Rectangle 5"/>
          <p:cNvSpPr>
            <a:spLocks noGrp="1" noChangeArrowheads="1"/>
          </p:cNvSpPr>
          <p:nvPr>
            <p:ph type="dt" sz="half" idx="2"/>
          </p:nvPr>
        </p:nvSpPr>
        <p:spPr bwMode="auto">
          <a:xfrm>
            <a:off x="685800" y="6400800"/>
            <a:ext cx="2209800" cy="5476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accent2"/>
                </a:solidFill>
                <a:latin typeface="Times" pitchFamily="18" charset="0"/>
              </a:defRPr>
            </a:lvl1pPr>
          </a:lstStyle>
          <a:p>
            <a:pPr>
              <a:defRPr/>
            </a:pPr>
            <a:r>
              <a:rPr lang="en-US"/>
              <a:t>School of Engineering</a:t>
            </a:r>
          </a:p>
          <a:p>
            <a:pPr>
              <a:defRPr/>
            </a:pPr>
            <a:r>
              <a:rPr lang="en-US"/>
              <a:t>University of Bridgeport</a:t>
            </a:r>
          </a:p>
        </p:txBody>
      </p:sp>
      <p:sp>
        <p:nvSpPr>
          <p:cNvPr id="246790" name="Rectangle 6"/>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r>
              <a:rPr lang="en-US"/>
              <a:t>hello</a:t>
            </a:r>
          </a:p>
        </p:txBody>
      </p:sp>
      <p:sp>
        <p:nvSpPr>
          <p:cNvPr id="246791" name="Rectangle 7"/>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5BEF964-F4A9-4C55-9F24-6B97B071199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34"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Lst>
  <p:hf sldNum="0" hdr="0" ftr="0"/>
  <p:txStyles>
    <p:titleStyle>
      <a:lvl1pPr algn="ctr" rtl="0" eaLnBrk="0" fontAlgn="base" hangingPunct="0">
        <a:spcBef>
          <a:spcPct val="0"/>
        </a:spcBef>
        <a:spcAft>
          <a:spcPct val="0"/>
        </a:spcAft>
        <a:defRPr sz="4400">
          <a:solidFill>
            <a:srgbClr val="000099"/>
          </a:solidFill>
          <a:latin typeface="+mj-lt"/>
          <a:ea typeface="+mj-ea"/>
          <a:cs typeface="+mj-cs"/>
        </a:defRPr>
      </a:lvl1pPr>
      <a:lvl2pPr algn="ctr" rtl="0" eaLnBrk="0" fontAlgn="base" hangingPunct="0">
        <a:spcBef>
          <a:spcPct val="0"/>
        </a:spcBef>
        <a:spcAft>
          <a:spcPct val="0"/>
        </a:spcAft>
        <a:defRPr sz="4400">
          <a:solidFill>
            <a:srgbClr val="000099"/>
          </a:solidFill>
          <a:latin typeface="Times New Roman" charset="0"/>
        </a:defRPr>
      </a:lvl2pPr>
      <a:lvl3pPr algn="ctr" rtl="0" eaLnBrk="0" fontAlgn="base" hangingPunct="0">
        <a:spcBef>
          <a:spcPct val="0"/>
        </a:spcBef>
        <a:spcAft>
          <a:spcPct val="0"/>
        </a:spcAft>
        <a:defRPr sz="4400">
          <a:solidFill>
            <a:srgbClr val="000099"/>
          </a:solidFill>
          <a:latin typeface="Times New Roman" charset="0"/>
        </a:defRPr>
      </a:lvl3pPr>
      <a:lvl4pPr algn="ctr" rtl="0" eaLnBrk="0" fontAlgn="base" hangingPunct="0">
        <a:spcBef>
          <a:spcPct val="0"/>
        </a:spcBef>
        <a:spcAft>
          <a:spcPct val="0"/>
        </a:spcAft>
        <a:defRPr sz="4400">
          <a:solidFill>
            <a:srgbClr val="000099"/>
          </a:solidFill>
          <a:latin typeface="Times New Roman" charset="0"/>
        </a:defRPr>
      </a:lvl4pPr>
      <a:lvl5pPr algn="ctr" rtl="0" eaLnBrk="0" fontAlgn="base" hangingPunct="0">
        <a:spcBef>
          <a:spcPct val="0"/>
        </a:spcBef>
        <a:spcAft>
          <a:spcPct val="0"/>
        </a:spcAft>
        <a:defRPr sz="4400">
          <a:solidFill>
            <a:srgbClr val="000099"/>
          </a:solidFill>
          <a:latin typeface="Times New Roman" charset="0"/>
        </a:defRPr>
      </a:lvl5pPr>
      <a:lvl6pPr marL="457200" algn="ctr" rtl="0" fontAlgn="base">
        <a:spcBef>
          <a:spcPct val="0"/>
        </a:spcBef>
        <a:spcAft>
          <a:spcPct val="0"/>
        </a:spcAft>
        <a:defRPr sz="4400">
          <a:solidFill>
            <a:srgbClr val="000099"/>
          </a:solidFill>
          <a:latin typeface="Times New Roman" charset="0"/>
        </a:defRPr>
      </a:lvl6pPr>
      <a:lvl7pPr marL="914400" algn="ctr" rtl="0" fontAlgn="base">
        <a:spcBef>
          <a:spcPct val="0"/>
        </a:spcBef>
        <a:spcAft>
          <a:spcPct val="0"/>
        </a:spcAft>
        <a:defRPr sz="4400">
          <a:solidFill>
            <a:srgbClr val="000099"/>
          </a:solidFill>
          <a:latin typeface="Times New Roman" charset="0"/>
        </a:defRPr>
      </a:lvl7pPr>
      <a:lvl8pPr marL="1371600" algn="ctr" rtl="0" fontAlgn="base">
        <a:spcBef>
          <a:spcPct val="0"/>
        </a:spcBef>
        <a:spcAft>
          <a:spcPct val="0"/>
        </a:spcAft>
        <a:defRPr sz="4400">
          <a:solidFill>
            <a:srgbClr val="000099"/>
          </a:solidFill>
          <a:latin typeface="Times New Roman" charset="0"/>
        </a:defRPr>
      </a:lvl8pPr>
      <a:lvl9pPr marL="1828800" algn="ctr" rtl="0" fontAlgn="base">
        <a:spcBef>
          <a:spcPct val="0"/>
        </a:spcBef>
        <a:spcAft>
          <a:spcPct val="0"/>
        </a:spcAft>
        <a:defRPr sz="4400">
          <a:solidFill>
            <a:srgbClr val="000099"/>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bridgeport.edu/sed/news/images/7.jpg"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wmf"/><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jpeg"/><Relationship Id="rId3" Type="http://schemas.openxmlformats.org/officeDocument/2006/relationships/hyperlink" Target="http://images.google.com/imgres?imgurl=http://www.openwide.co.th/images/_wsb_455x342_X-SIGHT%2BUAV.jpg&amp;imgrefurl=http://www.openwide.co.th/products.htm&amp;h=342&amp;w=455&amp;sz=34&amp;hl=en&amp;start=5&amp;tbnid=I2CByxYj0RFkmM:&amp;tbnh=96&amp;tbnw=128&amp;prev=/images%3Fq%3DUAV%26gbv%3D2%26hl%3Den" TargetMode="External"/><Relationship Id="rId7" Type="http://schemas.openxmlformats.org/officeDocument/2006/relationships/image" Target="../media/image32.png"/><Relationship Id="rId12" Type="http://schemas.openxmlformats.org/officeDocument/2006/relationships/hyperlink" Target="http://images.google.com/imgres?imgurl=http://sealevel.jpl.nasa.gov/science/images/hurricane.jpg&amp;imgrefurl=http://sealevel.jpl.nasa.gov/science/hurricane.html&amp;h=300&amp;w=400&amp;sz=66&amp;tbnid=ZtKfzP0vTJhLqM:&amp;tbnh=90&amp;tbnw=120&amp;hl=en&amp;start=1&amp;prev=/images%3Fq%3Dhurricane%26svnum%3D10%26hl%3Den%26lr%3D" TargetMode="External"/><Relationship Id="rId2" Type="http://schemas.openxmlformats.org/officeDocument/2006/relationships/slideLayout" Target="../slideLayouts/slideLayout2.xml"/><Relationship Id="rId16" Type="http://schemas.openxmlformats.org/officeDocument/2006/relationships/image" Target="../media/image38.jpeg"/><Relationship Id="rId1" Type="http://schemas.openxmlformats.org/officeDocument/2006/relationships/vmlDrawing" Target="../drawings/vmlDrawing2.vml"/><Relationship Id="rId6" Type="http://schemas.openxmlformats.org/officeDocument/2006/relationships/image" Target="../media/image31.png"/><Relationship Id="rId11" Type="http://schemas.openxmlformats.org/officeDocument/2006/relationships/oleObject" Target="../embeddings/oleObject5.bin"/><Relationship Id="rId5" Type="http://schemas.openxmlformats.org/officeDocument/2006/relationships/image" Target="../media/image30.png"/><Relationship Id="rId15" Type="http://schemas.openxmlformats.org/officeDocument/2006/relationships/image" Target="../media/image37.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hyperlink" Target="http://images.google.com/imgres?imgurl=http://www.subterrain.net/images/video-surveillance.jpg&amp;imgrefurl=http://www.subterrain.net/drupal/blog/30&amp;h=651&amp;w=480&amp;sz=36&amp;tbnid=Y4-BKqZU_h-57M:&amp;tbnh=135&amp;tbnw=99&amp;hl=en&amp;start=1&amp;prev=/images%3Fq%3DVideo%2BSurveillance%26svnum%3D10%26hl%3Den%26lr%3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ideo" Target="file:///E:\My%20Programs\Presentations\WPI\Web%20Video%201.avi" TargetMode="Externa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ctrTitle"/>
          </p:nvPr>
        </p:nvSpPr>
        <p:spPr>
          <a:xfrm>
            <a:off x="762000" y="685800"/>
            <a:ext cx="7772400" cy="1143000"/>
          </a:xfrm>
        </p:spPr>
        <p:txBody>
          <a:bodyPr/>
          <a:lstStyle/>
          <a:p>
            <a:pPr eaLnBrk="1" hangingPunct="1">
              <a:lnSpc>
                <a:spcPct val="90000"/>
              </a:lnSpc>
            </a:pPr>
            <a:r>
              <a:rPr lang="en-US" altLang="en-US" b="1" smtClean="0">
                <a:solidFill>
                  <a:srgbClr val="E6E6E6"/>
                </a:solidFill>
                <a:effectLst>
                  <a:outerShdw blurRad="38100" dist="38100" dir="2700000" algn="tl">
                    <a:srgbClr val="C0C0C0"/>
                  </a:outerShdw>
                </a:effectLst>
              </a:rPr>
              <a:t/>
            </a:r>
            <a:br>
              <a:rPr lang="en-US" altLang="en-US" b="1" smtClean="0">
                <a:solidFill>
                  <a:srgbClr val="E6E6E6"/>
                </a:solidFill>
                <a:effectLst>
                  <a:outerShdw blurRad="38100" dist="38100" dir="2700000" algn="tl">
                    <a:srgbClr val="C0C0C0"/>
                  </a:outerShdw>
                </a:effectLst>
              </a:rPr>
            </a:br>
            <a:r>
              <a:rPr lang="en-US" altLang="en-US" b="1" smtClean="0">
                <a:solidFill>
                  <a:srgbClr val="E6E6E6"/>
                </a:solidFill>
                <a:effectLst>
                  <a:outerShdw blurRad="38100" dist="38100" dir="2700000" algn="tl">
                    <a:srgbClr val="C0C0C0"/>
                  </a:outerShdw>
                </a:effectLst>
              </a:rPr>
              <a:t>Graduate Education and </a:t>
            </a:r>
            <a:r>
              <a:rPr lang="en-US" altLang="en-US" smtClean="0">
                <a:solidFill>
                  <a:srgbClr val="E6E6E6"/>
                </a:solidFill>
                <a:effectLst>
                  <a:outerShdw blurRad="38100" dist="38100" dir="2700000" algn="tl">
                    <a:srgbClr val="C0C0C0"/>
                  </a:outerShdw>
                </a:effectLst>
              </a:rPr>
              <a:t>Research</a:t>
            </a:r>
            <a:r>
              <a:rPr lang="en-US" altLang="en-US" b="1" smtClean="0">
                <a:solidFill>
                  <a:srgbClr val="E6E6E6"/>
                </a:solidFill>
                <a:effectLst>
                  <a:outerShdw blurRad="38100" dist="38100" dir="2700000" algn="tl">
                    <a:srgbClr val="C0C0C0"/>
                  </a:outerShdw>
                </a:effectLst>
              </a:rPr>
              <a:t> Directions</a:t>
            </a:r>
            <a:endParaRPr lang="en-US" altLang="en-US" smtClean="0">
              <a:solidFill>
                <a:srgbClr val="E6E6E6"/>
              </a:solidFill>
              <a:effectLst>
                <a:outerShdw blurRad="38100" dist="38100" dir="2700000" algn="tl">
                  <a:srgbClr val="C0C0C0"/>
                </a:outerShdw>
              </a:effectLst>
            </a:endParaRPr>
          </a:p>
        </p:txBody>
      </p:sp>
      <p:grpSp>
        <p:nvGrpSpPr>
          <p:cNvPr id="11267" name="Group 11"/>
          <p:cNvGrpSpPr>
            <a:grpSpLocks/>
          </p:cNvGrpSpPr>
          <p:nvPr/>
        </p:nvGrpSpPr>
        <p:grpSpPr bwMode="auto">
          <a:xfrm>
            <a:off x="1676400" y="4191000"/>
            <a:ext cx="7010400" cy="3048000"/>
            <a:chOff x="768" y="1632"/>
            <a:chExt cx="4416" cy="1920"/>
          </a:xfrm>
        </p:grpSpPr>
        <p:sp>
          <p:nvSpPr>
            <p:cNvPr id="11272" name="Rectangle 7"/>
            <p:cNvSpPr>
              <a:spLocks noChangeArrowheads="1"/>
            </p:cNvSpPr>
            <p:nvPr/>
          </p:nvSpPr>
          <p:spPr bwMode="auto">
            <a:xfrm>
              <a:off x="768" y="1632"/>
              <a:ext cx="4416" cy="864"/>
            </a:xfrm>
            <a:prstGeom prst="rect">
              <a:avLst/>
            </a:prstGeom>
            <a:noFill/>
            <a:ln w="9525">
              <a:noFill/>
              <a:miter lim="800000"/>
              <a:headEnd/>
              <a:tailEnd/>
            </a:ln>
          </p:spPr>
          <p:txBody>
            <a:bodyPr lIns="92075" tIns="46038" rIns="92075" bIns="46038"/>
            <a:lstStyle/>
            <a:p>
              <a:pPr algn="r">
                <a:lnSpc>
                  <a:spcPct val="85000"/>
                </a:lnSpc>
                <a:spcBef>
                  <a:spcPct val="20000"/>
                </a:spcBef>
              </a:pPr>
              <a:r>
                <a:rPr lang="en-US" altLang="en-US" sz="1800" b="1"/>
                <a:t>Dr. Tarek Sobh</a:t>
              </a:r>
            </a:p>
            <a:p>
              <a:pPr algn="r">
                <a:lnSpc>
                  <a:spcPct val="85000"/>
                </a:lnSpc>
                <a:spcBef>
                  <a:spcPct val="20000"/>
                </a:spcBef>
              </a:pPr>
              <a:r>
                <a:rPr lang="en-US" altLang="en-US" sz="1800" b="1"/>
                <a:t>Vice President Graduate Studies and Research Division &amp;</a:t>
              </a:r>
            </a:p>
            <a:p>
              <a:pPr algn="r">
                <a:lnSpc>
                  <a:spcPct val="85000"/>
                </a:lnSpc>
                <a:spcBef>
                  <a:spcPct val="20000"/>
                </a:spcBef>
              </a:pPr>
              <a:r>
                <a:rPr lang="en-US" altLang="en-US" sz="1800" b="1"/>
                <a:t>Dean, School of Engineering</a:t>
              </a:r>
            </a:p>
            <a:p>
              <a:pPr algn="r">
                <a:lnSpc>
                  <a:spcPct val="85000"/>
                </a:lnSpc>
                <a:spcBef>
                  <a:spcPct val="20000"/>
                </a:spcBef>
              </a:pPr>
              <a:r>
                <a:rPr lang="en-US" altLang="en-US" sz="1800" b="1"/>
                <a:t>Distinguished Professor of Engineering &amp; Computer Science</a:t>
              </a:r>
            </a:p>
            <a:p>
              <a:pPr algn="r">
                <a:lnSpc>
                  <a:spcPct val="85000"/>
                </a:lnSpc>
                <a:spcBef>
                  <a:spcPct val="20000"/>
                </a:spcBef>
              </a:pPr>
              <a:r>
                <a:rPr lang="en-US" altLang="en-US" sz="1800" b="1"/>
                <a:t>University of Bridgeport</a:t>
              </a:r>
            </a:p>
            <a:p>
              <a:pPr algn="r">
                <a:lnSpc>
                  <a:spcPct val="85000"/>
                </a:lnSpc>
                <a:spcBef>
                  <a:spcPct val="20000"/>
                </a:spcBef>
              </a:pPr>
              <a:r>
                <a:rPr lang="en-US" altLang="en-US" sz="1800" b="1"/>
                <a:t>E-Mail: sobh@bridgeport.edu</a:t>
              </a:r>
            </a:p>
          </p:txBody>
        </p:sp>
        <p:sp>
          <p:nvSpPr>
            <p:cNvPr id="11273" name="Text Box 8"/>
            <p:cNvSpPr txBox="1">
              <a:spLocks noChangeArrowheads="1"/>
            </p:cNvSpPr>
            <p:nvPr/>
          </p:nvSpPr>
          <p:spPr bwMode="auto">
            <a:xfrm>
              <a:off x="2928" y="2832"/>
              <a:ext cx="2256" cy="720"/>
            </a:xfrm>
            <a:prstGeom prst="rect">
              <a:avLst/>
            </a:prstGeom>
            <a:noFill/>
            <a:ln w="9525">
              <a:noFill/>
              <a:miter lim="800000"/>
              <a:headEnd/>
              <a:tailEnd/>
            </a:ln>
          </p:spPr>
          <p:txBody>
            <a:bodyPr/>
            <a:lstStyle/>
            <a:p>
              <a:pPr algn="r" eaLnBrk="0" hangingPunct="0"/>
              <a:endParaRPr kumimoji="1" lang="en-US" sz="1600">
                <a:solidFill>
                  <a:schemeClr val="bg1"/>
                </a:solidFill>
              </a:endParaRPr>
            </a:p>
            <a:p>
              <a:pPr algn="r" eaLnBrk="0" hangingPunct="0"/>
              <a:endParaRPr kumimoji="1" lang="en-US" sz="1600">
                <a:solidFill>
                  <a:schemeClr val="bg1"/>
                </a:solidFill>
              </a:endParaRPr>
            </a:p>
          </p:txBody>
        </p:sp>
      </p:grpSp>
      <p:sp>
        <p:nvSpPr>
          <p:cNvPr id="11268" name="Line 10"/>
          <p:cNvSpPr>
            <a:spLocks noChangeShapeType="1"/>
          </p:cNvSpPr>
          <p:nvPr/>
        </p:nvSpPr>
        <p:spPr bwMode="auto">
          <a:xfrm>
            <a:off x="1524000" y="2590800"/>
            <a:ext cx="6553200" cy="0"/>
          </a:xfrm>
          <a:prstGeom prst="line">
            <a:avLst/>
          </a:prstGeom>
          <a:noFill/>
          <a:ln w="9525">
            <a:solidFill>
              <a:srgbClr val="FFCC00"/>
            </a:solidFill>
            <a:round/>
            <a:headEnd/>
            <a:tailEnd/>
          </a:ln>
        </p:spPr>
        <p:txBody>
          <a:bodyPr/>
          <a:lstStyle/>
          <a:p>
            <a:endParaRPr lang="en-US"/>
          </a:p>
        </p:txBody>
      </p:sp>
      <p:sp>
        <p:nvSpPr>
          <p:cNvPr id="9" name="Date Placeholder 3"/>
          <p:cNvSpPr>
            <a:spLocks noGrp="1"/>
          </p:cNvSpPr>
          <p:nvPr>
            <p:ph type="dt" sz="quarter" idx="10"/>
          </p:nvPr>
        </p:nvSpPr>
        <p:spPr>
          <a:xfrm>
            <a:off x="457200" y="63865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2" name="Slide Number Placeholder 2"/>
          <p:cNvSpPr>
            <a:spLocks noGrp="1"/>
          </p:cNvSpPr>
          <p:nvPr>
            <p:ph type="sldNum" sz="quarter" idx="12"/>
          </p:nvPr>
        </p:nvSpPr>
        <p:spPr>
          <a:xfrm>
            <a:off x="8915400" y="6610350"/>
            <a:ext cx="381000" cy="476250"/>
          </a:xfrm>
        </p:spPr>
        <p:txBody>
          <a:bodyPr/>
          <a:lstStyle/>
          <a:p>
            <a:pPr algn="l"/>
            <a:fld id="{56CBF968-C921-46D3-AD42-E2D2127B1114}" type="slidenum">
              <a:rPr lang="en-US" sz="1000">
                <a:solidFill>
                  <a:srgbClr val="262626"/>
                </a:solidFill>
              </a:rPr>
              <a:pPr algn="l"/>
              <a:t>1</a:t>
            </a:fld>
            <a:endParaRPr lang="en-US" sz="1000">
              <a:solidFill>
                <a:srgbClr val="262626"/>
              </a:solidFill>
            </a:endParaRPr>
          </a:p>
        </p:txBody>
      </p:sp>
      <p:sp>
        <p:nvSpPr>
          <p:cNvPr id="13" name="Footer Placeholder 1"/>
          <p:cNvSpPr>
            <a:spLocks noGrp="1"/>
          </p:cNvSpPr>
          <p:nvPr>
            <p:ph type="ftr" sz="quarter" idx="11"/>
          </p:nvPr>
        </p:nvSpPr>
        <p:spPr>
          <a:xfrm>
            <a:off x="3505200" y="66294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ChangeArrowheads="1"/>
          </p:cNvSpPr>
          <p:nvPr>
            <p:ph type="title"/>
          </p:nvPr>
        </p:nvSpPr>
        <p:spPr>
          <a:xfrm>
            <a:off x="381000" y="152400"/>
            <a:ext cx="8763000" cy="762000"/>
          </a:xfrm>
          <a:noFill/>
        </p:spPr>
        <p:txBody>
          <a:bodyPr/>
          <a:lstStyle/>
          <a:p>
            <a:pPr>
              <a:lnSpc>
                <a:spcPct val="70000"/>
              </a:lnSpc>
            </a:pPr>
            <a:r>
              <a:rPr kumimoji="1" lang="en-US" sz="3400" b="1" smtClean="0">
                <a:solidFill>
                  <a:schemeClr val="bg1"/>
                </a:solidFill>
              </a:rPr>
              <a:t>Engineering Problem(s) and a Plan (Cont’d)</a:t>
            </a:r>
          </a:p>
        </p:txBody>
      </p:sp>
      <p:sp>
        <p:nvSpPr>
          <p:cNvPr id="20483" name="Text Box 3"/>
          <p:cNvSpPr txBox="1">
            <a:spLocks noChangeArrowheads="1"/>
          </p:cNvSpPr>
          <p:nvPr/>
        </p:nvSpPr>
        <p:spPr bwMode="auto">
          <a:xfrm>
            <a:off x="2193925" y="879475"/>
            <a:ext cx="2378075" cy="457200"/>
          </a:xfrm>
          <a:prstGeom prst="rect">
            <a:avLst/>
          </a:prstGeom>
          <a:noFill/>
          <a:ln w="9525">
            <a:noFill/>
            <a:miter lim="800000"/>
            <a:headEnd/>
            <a:tailEnd/>
          </a:ln>
        </p:spPr>
        <p:txBody>
          <a:bodyPr>
            <a:spAutoFit/>
          </a:bodyPr>
          <a:lstStyle/>
          <a:p>
            <a:endParaRPr lang="en-US"/>
          </a:p>
        </p:txBody>
      </p:sp>
      <p:sp>
        <p:nvSpPr>
          <p:cNvPr id="444420" name="Rectangle 4"/>
          <p:cNvSpPr>
            <a:spLocks noGrp="1" noChangeArrowheads="1"/>
          </p:cNvSpPr>
          <p:nvPr>
            <p:ph type="body" idx="1"/>
          </p:nvPr>
        </p:nvSpPr>
        <p:spPr>
          <a:xfrm>
            <a:off x="990600" y="1524000"/>
            <a:ext cx="7772400" cy="4114800"/>
          </a:xfrm>
          <a:noFill/>
        </p:spPr>
        <p:txBody>
          <a:bodyPr/>
          <a:lstStyle/>
          <a:p>
            <a:pPr eaLnBrk="1" hangingPunct="1">
              <a:lnSpc>
                <a:spcPct val="80000"/>
              </a:lnSpc>
              <a:buClr>
                <a:srgbClr val="FFFFFF"/>
              </a:buClr>
            </a:pPr>
            <a:r>
              <a:rPr lang="en-US" sz="2400" b="1" smtClean="0">
                <a:solidFill>
                  <a:srgbClr val="FFCC00"/>
                </a:solidFill>
              </a:rPr>
              <a:t>Traditional degrees (what does that mean ?) versus new interdisciplinary goal-oriented programs that cater to new complex real-world 21</a:t>
            </a:r>
            <a:r>
              <a:rPr lang="en-US" sz="2400" b="1" baseline="30000" smtClean="0">
                <a:solidFill>
                  <a:srgbClr val="FFCC00"/>
                </a:solidFill>
              </a:rPr>
              <a:t>st</a:t>
            </a:r>
            <a:r>
              <a:rPr lang="en-US" sz="2400" b="1" smtClean="0">
                <a:solidFill>
                  <a:srgbClr val="FFCC00"/>
                </a:solidFill>
              </a:rPr>
              <a:t> century areas of interest and potential U.S. dominance.</a:t>
            </a:r>
          </a:p>
          <a:p>
            <a:pPr eaLnBrk="1" hangingPunct="1">
              <a:lnSpc>
                <a:spcPct val="80000"/>
              </a:lnSpc>
              <a:buClr>
                <a:srgbClr val="FFFFFF"/>
              </a:buClr>
            </a:pPr>
            <a:endParaRPr lang="en-US" sz="2400" b="1" smtClean="0">
              <a:solidFill>
                <a:srgbClr val="FFCC00"/>
              </a:solidFill>
            </a:endParaRPr>
          </a:p>
          <a:p>
            <a:pPr eaLnBrk="1" hangingPunct="1">
              <a:lnSpc>
                <a:spcPct val="80000"/>
              </a:lnSpc>
              <a:buClr>
                <a:srgbClr val="FFFFFF"/>
              </a:buClr>
            </a:pPr>
            <a:r>
              <a:rPr lang="en-US" sz="2400" smtClean="0">
                <a:solidFill>
                  <a:schemeClr val="hlink"/>
                </a:solidFill>
              </a:rPr>
              <a:t>Global competition (in what ?) Should we be scared ? How to solve it ?</a:t>
            </a:r>
          </a:p>
          <a:p>
            <a:pPr eaLnBrk="1" hangingPunct="1">
              <a:lnSpc>
                <a:spcPct val="80000"/>
              </a:lnSpc>
              <a:buClr>
                <a:srgbClr val="FFFFFF"/>
              </a:buClr>
              <a:buFontTx/>
              <a:buNone/>
            </a:pPr>
            <a:endParaRPr lang="en-US" sz="2400" smtClean="0">
              <a:solidFill>
                <a:schemeClr val="hlink"/>
              </a:solidFill>
            </a:endParaRPr>
          </a:p>
          <a:p>
            <a:pPr eaLnBrk="1" hangingPunct="1">
              <a:lnSpc>
                <a:spcPct val="80000"/>
              </a:lnSpc>
              <a:buClr>
                <a:srgbClr val="FFFFFF"/>
              </a:buClr>
            </a:pPr>
            <a:r>
              <a:rPr lang="en-US" sz="2400" smtClean="0">
                <a:solidFill>
                  <a:schemeClr val="hlink"/>
                </a:solidFill>
              </a:rPr>
              <a:t>New programs and collaborations (degree / within degree) driven by our vision of what the future “should be like”, not by what is the current state of the art. </a:t>
            </a:r>
            <a:r>
              <a:rPr lang="en-US" sz="2400" b="1" i="1" smtClean="0">
                <a:solidFill>
                  <a:schemeClr val="hlink"/>
                </a:solidFill>
              </a:rPr>
              <a:t>NO LIMITS (time to completion, etc.), example: ABET is making it easy at the undergraduate level !</a:t>
            </a:r>
            <a:r>
              <a:rPr lang="en-US" sz="2400" smtClean="0">
                <a:solidFill>
                  <a:schemeClr val="hlink"/>
                </a:solidFill>
              </a:rPr>
              <a:t>.</a:t>
            </a:r>
            <a:endParaRPr lang="en-US" sz="2800" b="1" i="1" smtClean="0">
              <a:solidFill>
                <a:schemeClr val="hlink"/>
              </a:solidFill>
            </a:endParaRPr>
          </a:p>
          <a:p>
            <a:pPr eaLnBrk="1" hangingPunct="1">
              <a:lnSpc>
                <a:spcPct val="80000"/>
              </a:lnSpc>
            </a:pPr>
            <a:endParaRPr lang="en-US" sz="2400" b="1" smtClean="0">
              <a:solidFill>
                <a:schemeClr val="hlink"/>
              </a:solidFill>
            </a:endParaRPr>
          </a:p>
          <a:p>
            <a:pPr eaLnBrk="1" hangingPunct="1">
              <a:lnSpc>
                <a:spcPct val="80000"/>
              </a:lnSpc>
              <a:buFontTx/>
              <a:buNone/>
            </a:pPr>
            <a:endParaRPr lang="en-US" smtClean="0">
              <a:solidFill>
                <a:schemeClr val="hlink"/>
              </a:solidFill>
            </a:endParaRPr>
          </a:p>
          <a:p>
            <a:pPr lvl="1" eaLnBrk="1" hangingPunct="1">
              <a:lnSpc>
                <a:spcPct val="80000"/>
              </a:lnSpc>
              <a:buFontTx/>
              <a:buNone/>
            </a:pPr>
            <a:endParaRPr lang="en-US" smtClean="0"/>
          </a:p>
          <a:p>
            <a:pPr lvl="1" eaLnBrk="1" hangingPunct="1">
              <a:lnSpc>
                <a:spcPct val="80000"/>
              </a:lnSpc>
              <a:buFontTx/>
              <a:buNone/>
            </a:pPr>
            <a:endParaRPr lang="en-US" smtClean="0"/>
          </a:p>
        </p:txBody>
      </p:sp>
      <p:sp>
        <p:nvSpPr>
          <p:cNvPr id="9"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0" name="Slide Number Placeholder 2"/>
          <p:cNvSpPr>
            <a:spLocks noGrp="1"/>
          </p:cNvSpPr>
          <p:nvPr>
            <p:ph type="sldNum" sz="quarter" idx="12"/>
          </p:nvPr>
        </p:nvSpPr>
        <p:spPr>
          <a:xfrm>
            <a:off x="8839200" y="6686550"/>
            <a:ext cx="381000" cy="476250"/>
          </a:xfrm>
        </p:spPr>
        <p:txBody>
          <a:bodyPr/>
          <a:lstStyle/>
          <a:p>
            <a:pPr algn="l"/>
            <a:fld id="{32054639-3291-4A38-BF59-18DDA89AE365}" type="slidenum">
              <a:rPr lang="en-US" sz="1000">
                <a:solidFill>
                  <a:srgbClr val="262626"/>
                </a:solidFill>
              </a:rPr>
              <a:pPr algn="l"/>
              <a:t>10</a:t>
            </a:fld>
            <a:endParaRPr lang="en-US" sz="1000">
              <a:solidFill>
                <a:srgbClr val="262626"/>
              </a:solidFill>
            </a:endParaRPr>
          </a:p>
        </p:txBody>
      </p:sp>
      <p:sp>
        <p:nvSpPr>
          <p:cNvPr id="11"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4420">
                                            <p:txEl>
                                              <p:pRg st="0" end="0"/>
                                            </p:txEl>
                                          </p:spTgt>
                                        </p:tgtEl>
                                        <p:attrNameLst>
                                          <p:attrName>style.visibility</p:attrName>
                                        </p:attrNameLst>
                                      </p:cBhvr>
                                      <p:to>
                                        <p:strVal val="visible"/>
                                      </p:to>
                                    </p:set>
                                    <p:anim calcmode="lin" valueType="num">
                                      <p:cBhvr additive="base">
                                        <p:cTn id="7" dur="500" fill="hold"/>
                                        <p:tgtEl>
                                          <p:spTgt spid="44442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444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44420">
                                            <p:txEl>
                                              <p:pRg st="2" end="2"/>
                                            </p:txEl>
                                          </p:spTgt>
                                        </p:tgtEl>
                                        <p:attrNameLst>
                                          <p:attrName>style.visibility</p:attrName>
                                        </p:attrNameLst>
                                      </p:cBhvr>
                                      <p:to>
                                        <p:strVal val="visible"/>
                                      </p:to>
                                    </p:set>
                                    <p:anim calcmode="lin" valueType="num">
                                      <p:cBhvr additive="base">
                                        <p:cTn id="13" dur="500" fill="hold"/>
                                        <p:tgtEl>
                                          <p:spTgt spid="444420">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4442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44420">
                                            <p:txEl>
                                              <p:pRg st="4" end="4"/>
                                            </p:txEl>
                                          </p:spTgt>
                                        </p:tgtEl>
                                        <p:attrNameLst>
                                          <p:attrName>style.visibility</p:attrName>
                                        </p:attrNameLst>
                                      </p:cBhvr>
                                      <p:to>
                                        <p:strVal val="visible"/>
                                      </p:to>
                                    </p:set>
                                    <p:anim calcmode="lin" valueType="num">
                                      <p:cBhvr additive="base">
                                        <p:cTn id="19" dur="500" fill="hold"/>
                                        <p:tgtEl>
                                          <p:spTgt spid="444420">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4442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build="p" bldLvl="2"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ChangeArrowheads="1"/>
          </p:cNvSpPr>
          <p:nvPr>
            <p:ph type="title"/>
          </p:nvPr>
        </p:nvSpPr>
        <p:spPr>
          <a:xfrm>
            <a:off x="304800" y="152400"/>
            <a:ext cx="8839200" cy="762000"/>
          </a:xfrm>
          <a:noFill/>
        </p:spPr>
        <p:txBody>
          <a:bodyPr/>
          <a:lstStyle/>
          <a:p>
            <a:pPr>
              <a:lnSpc>
                <a:spcPct val="70000"/>
              </a:lnSpc>
            </a:pPr>
            <a:r>
              <a:rPr kumimoji="1" lang="en-US" sz="3400" b="1" smtClean="0">
                <a:solidFill>
                  <a:schemeClr val="bg1"/>
                </a:solidFill>
              </a:rPr>
              <a:t>Engineering Problem(s) and a Plan (Cont’d)</a:t>
            </a:r>
          </a:p>
        </p:txBody>
      </p:sp>
      <p:sp>
        <p:nvSpPr>
          <p:cNvPr id="21507" name="Text Box 3"/>
          <p:cNvSpPr txBox="1">
            <a:spLocks noChangeArrowheads="1"/>
          </p:cNvSpPr>
          <p:nvPr/>
        </p:nvSpPr>
        <p:spPr bwMode="auto">
          <a:xfrm>
            <a:off x="2193925" y="879475"/>
            <a:ext cx="2378075" cy="457200"/>
          </a:xfrm>
          <a:prstGeom prst="rect">
            <a:avLst/>
          </a:prstGeom>
          <a:noFill/>
          <a:ln w="9525">
            <a:noFill/>
            <a:miter lim="800000"/>
            <a:headEnd/>
            <a:tailEnd/>
          </a:ln>
        </p:spPr>
        <p:txBody>
          <a:bodyPr>
            <a:spAutoFit/>
          </a:bodyPr>
          <a:lstStyle/>
          <a:p>
            <a:endParaRPr lang="en-US"/>
          </a:p>
        </p:txBody>
      </p:sp>
      <p:sp>
        <p:nvSpPr>
          <p:cNvPr id="445444" name="Rectangle 4"/>
          <p:cNvSpPr>
            <a:spLocks noGrp="1" noChangeArrowheads="1"/>
          </p:cNvSpPr>
          <p:nvPr>
            <p:ph type="body" idx="1"/>
          </p:nvPr>
        </p:nvSpPr>
        <p:spPr>
          <a:xfrm>
            <a:off x="990600" y="1524000"/>
            <a:ext cx="7772400" cy="4114800"/>
          </a:xfrm>
          <a:noFill/>
        </p:spPr>
        <p:txBody>
          <a:bodyPr/>
          <a:lstStyle/>
          <a:p>
            <a:pPr eaLnBrk="1" hangingPunct="1">
              <a:lnSpc>
                <a:spcPct val="80000"/>
              </a:lnSpc>
              <a:buClr>
                <a:srgbClr val="FFFFFF"/>
              </a:buClr>
            </a:pPr>
            <a:r>
              <a:rPr lang="en-US" sz="2400" b="1" smtClean="0">
                <a:solidFill>
                  <a:srgbClr val="FFCC00"/>
                </a:solidFill>
              </a:rPr>
              <a:t>Quasi-Reverse brain drain (politics / Economics) </a:t>
            </a:r>
          </a:p>
          <a:p>
            <a:pPr eaLnBrk="1" hangingPunct="1">
              <a:lnSpc>
                <a:spcPct val="80000"/>
              </a:lnSpc>
              <a:buClr>
                <a:srgbClr val="FFFFFF"/>
              </a:buClr>
            </a:pPr>
            <a:endParaRPr lang="en-US" sz="2400" b="1" smtClean="0">
              <a:solidFill>
                <a:srgbClr val="FFCC00"/>
              </a:solidFill>
            </a:endParaRPr>
          </a:p>
          <a:p>
            <a:pPr eaLnBrk="1" hangingPunct="1">
              <a:lnSpc>
                <a:spcPct val="80000"/>
              </a:lnSpc>
              <a:buClr>
                <a:srgbClr val="FFFFFF"/>
              </a:buClr>
            </a:pPr>
            <a:r>
              <a:rPr lang="en-US" sz="2400" b="1" smtClean="0">
                <a:solidFill>
                  <a:srgbClr val="FFCC00"/>
                </a:solidFill>
              </a:rPr>
              <a:t>Europe, Asia, Canada, Australia very serious competition for brain power.</a:t>
            </a:r>
          </a:p>
          <a:p>
            <a:pPr eaLnBrk="1" hangingPunct="1">
              <a:lnSpc>
                <a:spcPct val="80000"/>
              </a:lnSpc>
              <a:buClr>
                <a:srgbClr val="FFFFFF"/>
              </a:buClr>
            </a:pPr>
            <a:endParaRPr lang="en-US" sz="2400" b="1" smtClean="0">
              <a:solidFill>
                <a:srgbClr val="FFCC00"/>
              </a:solidFill>
            </a:endParaRPr>
          </a:p>
          <a:p>
            <a:pPr eaLnBrk="1" hangingPunct="1">
              <a:lnSpc>
                <a:spcPct val="80000"/>
              </a:lnSpc>
              <a:buClr>
                <a:srgbClr val="FFFFFF"/>
              </a:buClr>
            </a:pPr>
            <a:r>
              <a:rPr lang="en-US" sz="2400" b="1" smtClean="0">
                <a:solidFill>
                  <a:srgbClr val="FFCC00"/>
                </a:solidFill>
              </a:rPr>
              <a:t>Continuing to attract international talent (remember K-12 problem) and need for aggressive recruiting at all levels and international cooperation / programs.</a:t>
            </a:r>
          </a:p>
          <a:p>
            <a:pPr eaLnBrk="1" hangingPunct="1">
              <a:lnSpc>
                <a:spcPct val="80000"/>
              </a:lnSpc>
              <a:buClr>
                <a:srgbClr val="FFFFFF"/>
              </a:buClr>
              <a:buFontTx/>
              <a:buNone/>
            </a:pPr>
            <a:endParaRPr lang="en-US" sz="2400" b="1" smtClean="0">
              <a:solidFill>
                <a:srgbClr val="FFCC00"/>
              </a:solidFill>
            </a:endParaRPr>
          </a:p>
          <a:p>
            <a:pPr eaLnBrk="1" hangingPunct="1">
              <a:lnSpc>
                <a:spcPct val="80000"/>
              </a:lnSpc>
              <a:buClr>
                <a:srgbClr val="FFFFFF"/>
              </a:buClr>
            </a:pPr>
            <a:r>
              <a:rPr lang="en-US" sz="2400" b="1" smtClean="0">
                <a:solidFill>
                  <a:srgbClr val="FFCC00"/>
                </a:solidFill>
              </a:rPr>
              <a:t>Profession Respectability / licensure, lobbying issues.</a:t>
            </a:r>
          </a:p>
          <a:p>
            <a:pPr eaLnBrk="1" hangingPunct="1">
              <a:lnSpc>
                <a:spcPct val="80000"/>
              </a:lnSpc>
              <a:buClr>
                <a:srgbClr val="FFFFFF"/>
              </a:buClr>
              <a:buFontTx/>
              <a:buNone/>
            </a:pPr>
            <a:endParaRPr lang="en-US" smtClean="0"/>
          </a:p>
          <a:p>
            <a:pPr lvl="1" eaLnBrk="1" hangingPunct="1">
              <a:lnSpc>
                <a:spcPct val="80000"/>
              </a:lnSpc>
              <a:buFontTx/>
              <a:buNone/>
            </a:pPr>
            <a:endParaRPr lang="en-US" smtClean="0"/>
          </a:p>
        </p:txBody>
      </p:sp>
      <p:sp>
        <p:nvSpPr>
          <p:cNvPr id="9"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0" name="Slide Number Placeholder 2"/>
          <p:cNvSpPr>
            <a:spLocks noGrp="1"/>
          </p:cNvSpPr>
          <p:nvPr>
            <p:ph type="sldNum" sz="quarter" idx="12"/>
          </p:nvPr>
        </p:nvSpPr>
        <p:spPr>
          <a:xfrm>
            <a:off x="8839200" y="6686550"/>
            <a:ext cx="381000" cy="476250"/>
          </a:xfrm>
        </p:spPr>
        <p:txBody>
          <a:bodyPr/>
          <a:lstStyle/>
          <a:p>
            <a:pPr algn="l"/>
            <a:fld id="{FAC9FC07-4A53-4356-B254-5AF3DFDE811E}" type="slidenum">
              <a:rPr lang="en-US" sz="1000">
                <a:solidFill>
                  <a:srgbClr val="262626"/>
                </a:solidFill>
              </a:rPr>
              <a:pPr algn="l"/>
              <a:t>11</a:t>
            </a:fld>
            <a:endParaRPr lang="en-US" sz="1000">
              <a:solidFill>
                <a:srgbClr val="262626"/>
              </a:solidFill>
            </a:endParaRPr>
          </a:p>
        </p:txBody>
      </p:sp>
      <p:sp>
        <p:nvSpPr>
          <p:cNvPr id="11"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5444">
                                            <p:txEl>
                                              <p:pRg st="0" end="0"/>
                                            </p:txEl>
                                          </p:spTgt>
                                        </p:tgtEl>
                                        <p:attrNameLst>
                                          <p:attrName>style.visibility</p:attrName>
                                        </p:attrNameLst>
                                      </p:cBhvr>
                                      <p:to>
                                        <p:strVal val="visible"/>
                                      </p:to>
                                    </p:set>
                                    <p:anim calcmode="lin" valueType="num">
                                      <p:cBhvr additive="base">
                                        <p:cTn id="7" dur="500" fill="hold"/>
                                        <p:tgtEl>
                                          <p:spTgt spid="44544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454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45444">
                                            <p:txEl>
                                              <p:pRg st="2" end="2"/>
                                            </p:txEl>
                                          </p:spTgt>
                                        </p:tgtEl>
                                        <p:attrNameLst>
                                          <p:attrName>style.visibility</p:attrName>
                                        </p:attrNameLst>
                                      </p:cBhvr>
                                      <p:to>
                                        <p:strVal val="visible"/>
                                      </p:to>
                                    </p:set>
                                    <p:anim calcmode="lin" valueType="num">
                                      <p:cBhvr additive="base">
                                        <p:cTn id="13" dur="500" fill="hold"/>
                                        <p:tgtEl>
                                          <p:spTgt spid="44544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4544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45444">
                                            <p:txEl>
                                              <p:pRg st="4" end="4"/>
                                            </p:txEl>
                                          </p:spTgt>
                                        </p:tgtEl>
                                        <p:attrNameLst>
                                          <p:attrName>style.visibility</p:attrName>
                                        </p:attrNameLst>
                                      </p:cBhvr>
                                      <p:to>
                                        <p:strVal val="visible"/>
                                      </p:to>
                                    </p:set>
                                    <p:anim calcmode="lin" valueType="num">
                                      <p:cBhvr additive="base">
                                        <p:cTn id="19" dur="500" fill="hold"/>
                                        <p:tgtEl>
                                          <p:spTgt spid="445444">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4544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45444">
                                            <p:txEl>
                                              <p:pRg st="6" end="6"/>
                                            </p:txEl>
                                          </p:spTgt>
                                        </p:tgtEl>
                                        <p:attrNameLst>
                                          <p:attrName>style.visibility</p:attrName>
                                        </p:attrNameLst>
                                      </p:cBhvr>
                                      <p:to>
                                        <p:strVal val="visible"/>
                                      </p:to>
                                    </p:set>
                                    <p:anim calcmode="lin" valueType="num">
                                      <p:cBhvr additive="base">
                                        <p:cTn id="25" dur="500" fill="hold"/>
                                        <p:tgtEl>
                                          <p:spTgt spid="445444">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4544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4" grpId="0" build="p" bldLvl="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ChangeArrowheads="1"/>
          </p:cNvSpPr>
          <p:nvPr>
            <p:ph type="title"/>
          </p:nvPr>
        </p:nvSpPr>
        <p:spPr>
          <a:xfrm>
            <a:off x="685800" y="228600"/>
            <a:ext cx="8229600" cy="762000"/>
          </a:xfrm>
          <a:noFill/>
        </p:spPr>
        <p:txBody>
          <a:bodyPr/>
          <a:lstStyle/>
          <a:p>
            <a:pPr>
              <a:lnSpc>
                <a:spcPct val="70000"/>
              </a:lnSpc>
            </a:pPr>
            <a:r>
              <a:rPr kumimoji="1" lang="en-US" sz="3600" b="1" smtClean="0">
                <a:solidFill>
                  <a:schemeClr val="bg1"/>
                </a:solidFill>
              </a:rPr>
              <a:t>Making the RIGHT Engineers/Scientists</a:t>
            </a:r>
            <a:endParaRPr lang="en-US" sz="3600" b="1" smtClean="0">
              <a:solidFill>
                <a:srgbClr val="FFCC00"/>
              </a:solidFill>
            </a:endParaRPr>
          </a:p>
        </p:txBody>
      </p:sp>
      <p:sp>
        <p:nvSpPr>
          <p:cNvPr id="22531" name="Text Box 3"/>
          <p:cNvSpPr txBox="1">
            <a:spLocks noChangeArrowheads="1"/>
          </p:cNvSpPr>
          <p:nvPr/>
        </p:nvSpPr>
        <p:spPr bwMode="auto">
          <a:xfrm>
            <a:off x="2193925" y="879475"/>
            <a:ext cx="2378075" cy="457200"/>
          </a:xfrm>
          <a:prstGeom prst="rect">
            <a:avLst/>
          </a:prstGeom>
          <a:noFill/>
          <a:ln w="9525">
            <a:noFill/>
            <a:miter lim="800000"/>
            <a:headEnd/>
            <a:tailEnd/>
          </a:ln>
        </p:spPr>
        <p:txBody>
          <a:bodyPr>
            <a:spAutoFit/>
          </a:bodyPr>
          <a:lstStyle/>
          <a:p>
            <a:endParaRPr lang="en-US"/>
          </a:p>
        </p:txBody>
      </p:sp>
      <p:sp>
        <p:nvSpPr>
          <p:cNvPr id="450564" name="Rectangle 4"/>
          <p:cNvSpPr>
            <a:spLocks noGrp="1" noChangeArrowheads="1"/>
          </p:cNvSpPr>
          <p:nvPr>
            <p:ph type="body" idx="1"/>
          </p:nvPr>
        </p:nvSpPr>
        <p:spPr>
          <a:xfrm>
            <a:off x="762000" y="1066800"/>
            <a:ext cx="7772400" cy="4648200"/>
          </a:xfrm>
          <a:noFill/>
        </p:spPr>
        <p:txBody>
          <a:bodyPr/>
          <a:lstStyle/>
          <a:p>
            <a:pPr eaLnBrk="1" hangingPunct="1">
              <a:lnSpc>
                <a:spcPct val="80000"/>
              </a:lnSpc>
              <a:buClr>
                <a:srgbClr val="FFFFFF"/>
              </a:buClr>
            </a:pPr>
            <a:r>
              <a:rPr lang="en-US" sz="2200" b="1" smtClean="0">
                <a:solidFill>
                  <a:srgbClr val="FFCC00"/>
                </a:solidFill>
              </a:rPr>
              <a:t>Future Engineers (Joe Bordogna, COO NSF):</a:t>
            </a:r>
          </a:p>
          <a:p>
            <a:pPr lvl="1" eaLnBrk="1" hangingPunct="1">
              <a:lnSpc>
                <a:spcPct val="80000"/>
              </a:lnSpc>
              <a:buClr>
                <a:srgbClr val="FFFFFF"/>
              </a:buClr>
            </a:pPr>
            <a:r>
              <a:rPr lang="en-US" sz="1800" smtClean="0">
                <a:solidFill>
                  <a:schemeClr val="bg1"/>
                </a:solidFill>
              </a:rPr>
              <a:t>Holistic designer</a:t>
            </a:r>
          </a:p>
          <a:p>
            <a:pPr lvl="1" eaLnBrk="1" hangingPunct="1">
              <a:lnSpc>
                <a:spcPct val="80000"/>
              </a:lnSpc>
              <a:buClr>
                <a:srgbClr val="FFFFFF"/>
              </a:buClr>
            </a:pPr>
            <a:r>
              <a:rPr lang="en-US" sz="1800" smtClean="0">
                <a:solidFill>
                  <a:schemeClr val="bg1"/>
                </a:solidFill>
              </a:rPr>
              <a:t>Astute maker</a:t>
            </a:r>
          </a:p>
          <a:p>
            <a:pPr lvl="1" eaLnBrk="1" hangingPunct="1">
              <a:lnSpc>
                <a:spcPct val="80000"/>
              </a:lnSpc>
              <a:buClr>
                <a:srgbClr val="FFFFFF"/>
              </a:buClr>
            </a:pPr>
            <a:r>
              <a:rPr lang="en-US" sz="1800" smtClean="0">
                <a:solidFill>
                  <a:schemeClr val="bg1"/>
                </a:solidFill>
              </a:rPr>
              <a:t>Trusted innovator</a:t>
            </a:r>
          </a:p>
          <a:p>
            <a:pPr lvl="1" eaLnBrk="1" hangingPunct="1">
              <a:lnSpc>
                <a:spcPct val="80000"/>
              </a:lnSpc>
              <a:buClr>
                <a:srgbClr val="FFFFFF"/>
              </a:buClr>
            </a:pPr>
            <a:r>
              <a:rPr lang="en-US" sz="1800" smtClean="0">
                <a:solidFill>
                  <a:schemeClr val="bg1"/>
                </a:solidFill>
              </a:rPr>
              <a:t>Harm avoider</a:t>
            </a:r>
          </a:p>
          <a:p>
            <a:pPr lvl="1" eaLnBrk="1" hangingPunct="1">
              <a:lnSpc>
                <a:spcPct val="80000"/>
              </a:lnSpc>
              <a:buClr>
                <a:srgbClr val="FFFFFF"/>
              </a:buClr>
            </a:pPr>
            <a:r>
              <a:rPr lang="en-US" sz="1800" smtClean="0">
                <a:solidFill>
                  <a:schemeClr val="bg1"/>
                </a:solidFill>
              </a:rPr>
              <a:t>Change agent</a:t>
            </a:r>
          </a:p>
          <a:p>
            <a:pPr lvl="1" eaLnBrk="1" hangingPunct="1">
              <a:lnSpc>
                <a:spcPct val="80000"/>
              </a:lnSpc>
              <a:buClr>
                <a:srgbClr val="FFFFFF"/>
              </a:buClr>
            </a:pPr>
            <a:r>
              <a:rPr lang="en-US" sz="1800" smtClean="0">
                <a:solidFill>
                  <a:schemeClr val="bg1"/>
                </a:solidFill>
              </a:rPr>
              <a:t>Master integrator</a:t>
            </a:r>
          </a:p>
          <a:p>
            <a:pPr lvl="1" eaLnBrk="1" hangingPunct="1">
              <a:lnSpc>
                <a:spcPct val="80000"/>
              </a:lnSpc>
              <a:buClr>
                <a:srgbClr val="FFFFFF"/>
              </a:buClr>
            </a:pPr>
            <a:r>
              <a:rPr lang="en-US" sz="1800" smtClean="0">
                <a:solidFill>
                  <a:schemeClr val="bg1"/>
                </a:solidFill>
              </a:rPr>
              <a:t>Enterprise enabler</a:t>
            </a:r>
          </a:p>
          <a:p>
            <a:pPr lvl="1" eaLnBrk="1" hangingPunct="1">
              <a:lnSpc>
                <a:spcPct val="80000"/>
              </a:lnSpc>
              <a:buClr>
                <a:srgbClr val="FFFFFF"/>
              </a:buClr>
            </a:pPr>
            <a:r>
              <a:rPr lang="en-US" sz="1800" smtClean="0">
                <a:solidFill>
                  <a:schemeClr val="bg1"/>
                </a:solidFill>
              </a:rPr>
              <a:t>Knowledge handler</a:t>
            </a:r>
          </a:p>
          <a:p>
            <a:pPr lvl="1" eaLnBrk="1" hangingPunct="1">
              <a:lnSpc>
                <a:spcPct val="80000"/>
              </a:lnSpc>
              <a:buClr>
                <a:srgbClr val="FFFFFF"/>
              </a:buClr>
            </a:pPr>
            <a:r>
              <a:rPr lang="en-US" sz="1800" smtClean="0">
                <a:solidFill>
                  <a:schemeClr val="bg1"/>
                </a:solidFill>
              </a:rPr>
              <a:t>Technology steward</a:t>
            </a:r>
          </a:p>
          <a:p>
            <a:pPr lvl="1" eaLnBrk="1" hangingPunct="1">
              <a:lnSpc>
                <a:spcPct val="80000"/>
              </a:lnSpc>
              <a:buClr>
                <a:srgbClr val="FFFFFF"/>
              </a:buClr>
              <a:buFontTx/>
              <a:buNone/>
            </a:pPr>
            <a:endParaRPr lang="en-US" sz="1800" smtClean="0">
              <a:solidFill>
                <a:schemeClr val="bg1"/>
              </a:solidFill>
            </a:endParaRPr>
          </a:p>
          <a:p>
            <a:pPr eaLnBrk="1" hangingPunct="1">
              <a:lnSpc>
                <a:spcPct val="80000"/>
              </a:lnSpc>
            </a:pPr>
            <a:r>
              <a:rPr lang="en-US" sz="2400" b="1" smtClean="0">
                <a:solidFill>
                  <a:srgbClr val="FF9900"/>
                </a:solidFill>
              </a:rPr>
              <a:t>Model for education suitable to the a new world in which change and complexity </a:t>
            </a:r>
            <a:r>
              <a:rPr lang="en-US" sz="2400" b="1" i="1" smtClean="0">
                <a:solidFill>
                  <a:srgbClr val="FF9900"/>
                </a:solidFill>
              </a:rPr>
              <a:t>are </a:t>
            </a:r>
            <a:r>
              <a:rPr lang="en-US" sz="2400" b="1" smtClean="0">
                <a:solidFill>
                  <a:srgbClr val="FF9900"/>
                </a:solidFill>
              </a:rPr>
              <a:t>the rule, a globally linked world that needs integration in many ways.</a:t>
            </a:r>
          </a:p>
          <a:p>
            <a:pPr eaLnBrk="1" hangingPunct="1">
              <a:lnSpc>
                <a:spcPct val="80000"/>
              </a:lnSpc>
              <a:buFontTx/>
              <a:buNone/>
            </a:pPr>
            <a:endParaRPr lang="en-US" sz="2400" b="1" smtClean="0">
              <a:solidFill>
                <a:srgbClr val="FF9900"/>
              </a:solidFill>
            </a:endParaRPr>
          </a:p>
          <a:p>
            <a:pPr eaLnBrk="1" hangingPunct="1">
              <a:lnSpc>
                <a:spcPct val="80000"/>
              </a:lnSpc>
            </a:pPr>
            <a:r>
              <a:rPr lang="en-US" sz="2400" b="1" i="1" smtClean="0">
                <a:solidFill>
                  <a:srgbClr val="FF0000"/>
                </a:solidFill>
              </a:rPr>
              <a:t>The Aftermath (Sam Florman, 2001), Prey (Crichton, 2002)</a:t>
            </a:r>
            <a:r>
              <a:rPr lang="en-US" sz="2400" b="1" i="1" smtClean="0">
                <a:solidFill>
                  <a:srgbClr val="FF5050"/>
                </a:solidFill>
              </a:rPr>
              <a:t> </a:t>
            </a:r>
          </a:p>
          <a:p>
            <a:pPr lvl="1" eaLnBrk="1" hangingPunct="1">
              <a:lnSpc>
                <a:spcPct val="80000"/>
              </a:lnSpc>
              <a:buFontTx/>
              <a:buNone/>
            </a:pPr>
            <a:endParaRPr lang="en-US" sz="2400" b="1" i="1" smtClean="0">
              <a:solidFill>
                <a:srgbClr val="FF5050"/>
              </a:solidFill>
            </a:endParaRPr>
          </a:p>
          <a:p>
            <a:pPr lvl="1" eaLnBrk="1" hangingPunct="1">
              <a:lnSpc>
                <a:spcPct val="80000"/>
              </a:lnSpc>
              <a:buFontTx/>
              <a:buNone/>
            </a:pPr>
            <a:endParaRPr lang="en-US" sz="2400" smtClean="0"/>
          </a:p>
        </p:txBody>
      </p:sp>
      <p:sp>
        <p:nvSpPr>
          <p:cNvPr id="9"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0" name="Slide Number Placeholder 2"/>
          <p:cNvSpPr>
            <a:spLocks noGrp="1"/>
          </p:cNvSpPr>
          <p:nvPr>
            <p:ph type="sldNum" sz="quarter" idx="12"/>
          </p:nvPr>
        </p:nvSpPr>
        <p:spPr>
          <a:xfrm>
            <a:off x="8839200" y="6686550"/>
            <a:ext cx="381000" cy="476250"/>
          </a:xfrm>
        </p:spPr>
        <p:txBody>
          <a:bodyPr/>
          <a:lstStyle/>
          <a:p>
            <a:pPr algn="l"/>
            <a:fld id="{0B640F16-D7DC-4007-8735-DCCA96F9A502}" type="slidenum">
              <a:rPr lang="en-US" sz="1000">
                <a:solidFill>
                  <a:srgbClr val="262626"/>
                </a:solidFill>
              </a:rPr>
              <a:pPr algn="l"/>
              <a:t>12</a:t>
            </a:fld>
            <a:endParaRPr lang="en-US" sz="1000">
              <a:solidFill>
                <a:srgbClr val="262626"/>
              </a:solidFill>
            </a:endParaRPr>
          </a:p>
        </p:txBody>
      </p:sp>
      <p:sp>
        <p:nvSpPr>
          <p:cNvPr id="11"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50564">
                                            <p:txEl>
                                              <p:pRg st="0" end="0"/>
                                            </p:txEl>
                                          </p:spTgt>
                                        </p:tgtEl>
                                        <p:attrNameLst>
                                          <p:attrName>style.visibility</p:attrName>
                                        </p:attrNameLst>
                                      </p:cBhvr>
                                      <p:to>
                                        <p:strVal val="visible"/>
                                      </p:to>
                                    </p:set>
                                    <p:anim calcmode="lin" valueType="num">
                                      <p:cBhvr additive="base">
                                        <p:cTn id="7" dur="500" fill="hold"/>
                                        <p:tgtEl>
                                          <p:spTgt spid="45056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5056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50564">
                                            <p:txEl>
                                              <p:pRg st="1" end="1"/>
                                            </p:txEl>
                                          </p:spTgt>
                                        </p:tgtEl>
                                        <p:attrNameLst>
                                          <p:attrName>style.visibility</p:attrName>
                                        </p:attrNameLst>
                                      </p:cBhvr>
                                      <p:to>
                                        <p:strVal val="visible"/>
                                      </p:to>
                                    </p:set>
                                    <p:anim calcmode="lin" valueType="num">
                                      <p:cBhvr additive="base">
                                        <p:cTn id="13" dur="500" fill="hold"/>
                                        <p:tgtEl>
                                          <p:spTgt spid="45056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5056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50564">
                                            <p:txEl>
                                              <p:pRg st="2" end="2"/>
                                            </p:txEl>
                                          </p:spTgt>
                                        </p:tgtEl>
                                        <p:attrNameLst>
                                          <p:attrName>style.visibility</p:attrName>
                                        </p:attrNameLst>
                                      </p:cBhvr>
                                      <p:to>
                                        <p:strVal val="visible"/>
                                      </p:to>
                                    </p:set>
                                    <p:anim calcmode="lin" valueType="num">
                                      <p:cBhvr additive="base">
                                        <p:cTn id="19" dur="500" fill="hold"/>
                                        <p:tgtEl>
                                          <p:spTgt spid="45056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5056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50564">
                                            <p:txEl>
                                              <p:pRg st="3" end="3"/>
                                            </p:txEl>
                                          </p:spTgt>
                                        </p:tgtEl>
                                        <p:attrNameLst>
                                          <p:attrName>style.visibility</p:attrName>
                                        </p:attrNameLst>
                                      </p:cBhvr>
                                      <p:to>
                                        <p:strVal val="visible"/>
                                      </p:to>
                                    </p:set>
                                    <p:anim calcmode="lin" valueType="num">
                                      <p:cBhvr additive="base">
                                        <p:cTn id="25" dur="500" fill="hold"/>
                                        <p:tgtEl>
                                          <p:spTgt spid="450564">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5056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50564">
                                            <p:txEl>
                                              <p:pRg st="4" end="4"/>
                                            </p:txEl>
                                          </p:spTgt>
                                        </p:tgtEl>
                                        <p:attrNameLst>
                                          <p:attrName>style.visibility</p:attrName>
                                        </p:attrNameLst>
                                      </p:cBhvr>
                                      <p:to>
                                        <p:strVal val="visible"/>
                                      </p:to>
                                    </p:set>
                                    <p:anim calcmode="lin" valueType="num">
                                      <p:cBhvr additive="base">
                                        <p:cTn id="31" dur="500" fill="hold"/>
                                        <p:tgtEl>
                                          <p:spTgt spid="450564">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5056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50564">
                                            <p:txEl>
                                              <p:pRg st="5" end="5"/>
                                            </p:txEl>
                                          </p:spTgt>
                                        </p:tgtEl>
                                        <p:attrNameLst>
                                          <p:attrName>style.visibility</p:attrName>
                                        </p:attrNameLst>
                                      </p:cBhvr>
                                      <p:to>
                                        <p:strVal val="visible"/>
                                      </p:to>
                                    </p:set>
                                    <p:anim calcmode="lin" valueType="num">
                                      <p:cBhvr additive="base">
                                        <p:cTn id="37" dur="500" fill="hold"/>
                                        <p:tgtEl>
                                          <p:spTgt spid="450564">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5056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50564">
                                            <p:txEl>
                                              <p:pRg st="6" end="6"/>
                                            </p:txEl>
                                          </p:spTgt>
                                        </p:tgtEl>
                                        <p:attrNameLst>
                                          <p:attrName>style.visibility</p:attrName>
                                        </p:attrNameLst>
                                      </p:cBhvr>
                                      <p:to>
                                        <p:strVal val="visible"/>
                                      </p:to>
                                    </p:set>
                                    <p:anim calcmode="lin" valueType="num">
                                      <p:cBhvr additive="base">
                                        <p:cTn id="43" dur="500" fill="hold"/>
                                        <p:tgtEl>
                                          <p:spTgt spid="450564">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5056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450564">
                                            <p:txEl>
                                              <p:pRg st="7" end="7"/>
                                            </p:txEl>
                                          </p:spTgt>
                                        </p:tgtEl>
                                        <p:attrNameLst>
                                          <p:attrName>style.visibility</p:attrName>
                                        </p:attrNameLst>
                                      </p:cBhvr>
                                      <p:to>
                                        <p:strVal val="visible"/>
                                      </p:to>
                                    </p:set>
                                    <p:anim calcmode="lin" valueType="num">
                                      <p:cBhvr additive="base">
                                        <p:cTn id="49" dur="500" fill="hold"/>
                                        <p:tgtEl>
                                          <p:spTgt spid="450564">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5056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450564">
                                            <p:txEl>
                                              <p:pRg st="8" end="8"/>
                                            </p:txEl>
                                          </p:spTgt>
                                        </p:tgtEl>
                                        <p:attrNameLst>
                                          <p:attrName>style.visibility</p:attrName>
                                        </p:attrNameLst>
                                      </p:cBhvr>
                                      <p:to>
                                        <p:strVal val="visible"/>
                                      </p:to>
                                    </p:set>
                                    <p:anim calcmode="lin" valueType="num">
                                      <p:cBhvr additive="base">
                                        <p:cTn id="55" dur="500" fill="hold"/>
                                        <p:tgtEl>
                                          <p:spTgt spid="450564">
                                            <p:txEl>
                                              <p:pRg st="8" end="8"/>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5056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450564">
                                            <p:txEl>
                                              <p:pRg st="9" end="9"/>
                                            </p:txEl>
                                          </p:spTgt>
                                        </p:tgtEl>
                                        <p:attrNameLst>
                                          <p:attrName>style.visibility</p:attrName>
                                        </p:attrNameLst>
                                      </p:cBhvr>
                                      <p:to>
                                        <p:strVal val="visible"/>
                                      </p:to>
                                    </p:set>
                                    <p:anim calcmode="lin" valueType="num">
                                      <p:cBhvr additive="base">
                                        <p:cTn id="61" dur="500" fill="hold"/>
                                        <p:tgtEl>
                                          <p:spTgt spid="450564">
                                            <p:txEl>
                                              <p:pRg st="9" end="9"/>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450564">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450564">
                                            <p:txEl>
                                              <p:pRg st="11" end="11"/>
                                            </p:txEl>
                                          </p:spTgt>
                                        </p:tgtEl>
                                        <p:attrNameLst>
                                          <p:attrName>style.visibility</p:attrName>
                                        </p:attrNameLst>
                                      </p:cBhvr>
                                      <p:to>
                                        <p:strVal val="visible"/>
                                      </p:to>
                                    </p:set>
                                    <p:anim calcmode="lin" valueType="num">
                                      <p:cBhvr additive="base">
                                        <p:cTn id="67" dur="500" fill="hold"/>
                                        <p:tgtEl>
                                          <p:spTgt spid="450564">
                                            <p:txEl>
                                              <p:pRg st="11" end="11"/>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450564">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450564">
                                            <p:txEl>
                                              <p:pRg st="13" end="13"/>
                                            </p:txEl>
                                          </p:spTgt>
                                        </p:tgtEl>
                                        <p:attrNameLst>
                                          <p:attrName>style.visibility</p:attrName>
                                        </p:attrNameLst>
                                      </p:cBhvr>
                                      <p:to>
                                        <p:strVal val="visible"/>
                                      </p:to>
                                    </p:set>
                                    <p:anim calcmode="lin" valueType="num">
                                      <p:cBhvr additive="base">
                                        <p:cTn id="73" dur="500" fill="hold"/>
                                        <p:tgtEl>
                                          <p:spTgt spid="450564">
                                            <p:txEl>
                                              <p:pRg st="13" end="13"/>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450564">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4" grpId="0" build="p" bldLvl="2"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ChangeArrowheads="1"/>
          </p:cNvSpPr>
          <p:nvPr>
            <p:ph type="title"/>
          </p:nvPr>
        </p:nvSpPr>
        <p:spPr>
          <a:xfrm>
            <a:off x="762000" y="304800"/>
            <a:ext cx="8077200" cy="762000"/>
          </a:xfrm>
          <a:noFill/>
        </p:spPr>
        <p:txBody>
          <a:bodyPr/>
          <a:lstStyle/>
          <a:p>
            <a:pPr>
              <a:lnSpc>
                <a:spcPct val="70000"/>
              </a:lnSpc>
            </a:pPr>
            <a:r>
              <a:rPr kumimoji="1" lang="en-US" sz="3600" b="1" smtClean="0">
                <a:solidFill>
                  <a:schemeClr val="bg1"/>
                </a:solidFill>
              </a:rPr>
              <a:t>New “Engineering” Disciplines / Trends and Our Signature Areas</a:t>
            </a:r>
          </a:p>
        </p:txBody>
      </p:sp>
      <p:sp>
        <p:nvSpPr>
          <p:cNvPr id="446468" name="Rectangle 4"/>
          <p:cNvSpPr>
            <a:spLocks noGrp="1" noChangeArrowheads="1"/>
          </p:cNvSpPr>
          <p:nvPr>
            <p:ph type="body" idx="1"/>
          </p:nvPr>
        </p:nvSpPr>
        <p:spPr>
          <a:xfrm>
            <a:off x="990600" y="1524000"/>
            <a:ext cx="7772400" cy="4114800"/>
          </a:xfrm>
          <a:noFill/>
        </p:spPr>
        <p:txBody>
          <a:bodyPr/>
          <a:lstStyle/>
          <a:p>
            <a:pPr eaLnBrk="1" hangingPunct="1">
              <a:lnSpc>
                <a:spcPct val="80000"/>
              </a:lnSpc>
              <a:buClr>
                <a:srgbClr val="FFFFFF"/>
              </a:buClr>
            </a:pPr>
            <a:r>
              <a:rPr lang="en-US" sz="2400" b="1" smtClean="0">
                <a:solidFill>
                  <a:srgbClr val="FFCC00"/>
                </a:solidFill>
              </a:rPr>
              <a:t>“BIO”: Deliberate strategic response versus a natural evolutionary process (no definitive mandate ?)</a:t>
            </a:r>
          </a:p>
          <a:p>
            <a:pPr eaLnBrk="1" hangingPunct="1">
              <a:lnSpc>
                <a:spcPct val="80000"/>
              </a:lnSpc>
              <a:buClr>
                <a:srgbClr val="FFFFFF"/>
              </a:buClr>
            </a:pPr>
            <a:endParaRPr lang="en-US" sz="2400" b="1" smtClean="0">
              <a:solidFill>
                <a:srgbClr val="FFCC00"/>
              </a:solidFill>
            </a:endParaRPr>
          </a:p>
          <a:p>
            <a:pPr eaLnBrk="1" hangingPunct="1">
              <a:lnSpc>
                <a:spcPct val="80000"/>
              </a:lnSpc>
              <a:buClr>
                <a:srgbClr val="FFFFFF"/>
              </a:buClr>
            </a:pPr>
            <a:r>
              <a:rPr lang="en-US" sz="2400" b="1" smtClean="0">
                <a:solidFill>
                  <a:srgbClr val="FFCC00"/>
                </a:solidFill>
              </a:rPr>
              <a:t>Terascale: tera operations / compute power, terabyte storage, terabyte networking. Fascinating (for now) infrastructure. Applications: Communications, simulations / visualizations, real-time capabilities, etc.</a:t>
            </a:r>
          </a:p>
          <a:p>
            <a:pPr eaLnBrk="1" hangingPunct="1">
              <a:lnSpc>
                <a:spcPct val="80000"/>
              </a:lnSpc>
              <a:buClr>
                <a:srgbClr val="FFFFFF"/>
              </a:buClr>
            </a:pPr>
            <a:endParaRPr lang="en-US" sz="2400" b="1" smtClean="0">
              <a:solidFill>
                <a:srgbClr val="FFCC00"/>
              </a:solidFill>
            </a:endParaRPr>
          </a:p>
          <a:p>
            <a:pPr eaLnBrk="1" hangingPunct="1">
              <a:lnSpc>
                <a:spcPct val="80000"/>
              </a:lnSpc>
              <a:buClr>
                <a:srgbClr val="FFFFFF"/>
              </a:buClr>
            </a:pPr>
            <a:r>
              <a:rPr lang="en-US" sz="2400" b="1" smtClean="0">
                <a:solidFill>
                  <a:srgbClr val="FFCC00"/>
                </a:solidFill>
              </a:rPr>
              <a:t>Nanoscale: nano technologies / nano photonics, new materials / machines / living cells interface, precise control and manipulation at that scale [femto scale !] Also, MEMS and  “smart dust” for agent detection, temperature, motion, vision sensing, etc., </a:t>
            </a:r>
          </a:p>
          <a:p>
            <a:pPr eaLnBrk="1" hangingPunct="1">
              <a:lnSpc>
                <a:spcPct val="80000"/>
              </a:lnSpc>
              <a:buClr>
                <a:srgbClr val="FFFFFF"/>
              </a:buClr>
            </a:pPr>
            <a:endParaRPr lang="en-US" sz="2400" b="1" smtClean="0">
              <a:solidFill>
                <a:srgbClr val="FFCC00"/>
              </a:solidFill>
            </a:endParaRPr>
          </a:p>
          <a:p>
            <a:pPr eaLnBrk="1" hangingPunct="1">
              <a:lnSpc>
                <a:spcPct val="80000"/>
              </a:lnSpc>
              <a:buClr>
                <a:srgbClr val="FFFFFF"/>
              </a:buClr>
            </a:pPr>
            <a:endParaRPr lang="en-US" sz="2400" b="1" smtClean="0">
              <a:solidFill>
                <a:srgbClr val="FFCC00"/>
              </a:solidFill>
            </a:endParaRPr>
          </a:p>
          <a:p>
            <a:pPr eaLnBrk="1" hangingPunct="1">
              <a:lnSpc>
                <a:spcPct val="80000"/>
              </a:lnSpc>
              <a:buClr>
                <a:srgbClr val="FFFFFF"/>
              </a:buClr>
            </a:pPr>
            <a:endParaRPr lang="en-US" sz="2400" b="1" smtClean="0">
              <a:solidFill>
                <a:srgbClr val="FFCC00"/>
              </a:solidFill>
            </a:endParaRPr>
          </a:p>
        </p:txBody>
      </p:sp>
      <p:sp>
        <p:nvSpPr>
          <p:cNvPr id="9"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0" name="Slide Number Placeholder 2"/>
          <p:cNvSpPr>
            <a:spLocks noGrp="1"/>
          </p:cNvSpPr>
          <p:nvPr>
            <p:ph type="sldNum" sz="quarter" idx="12"/>
          </p:nvPr>
        </p:nvSpPr>
        <p:spPr>
          <a:xfrm>
            <a:off x="8839200" y="6686550"/>
            <a:ext cx="381000" cy="476250"/>
          </a:xfrm>
        </p:spPr>
        <p:txBody>
          <a:bodyPr/>
          <a:lstStyle/>
          <a:p>
            <a:pPr algn="l"/>
            <a:fld id="{76C6286E-37C5-46DA-BE4D-2A376D7DE2E5}" type="slidenum">
              <a:rPr lang="en-US" sz="1000">
                <a:solidFill>
                  <a:srgbClr val="262626"/>
                </a:solidFill>
              </a:rPr>
              <a:pPr algn="l"/>
              <a:t>13</a:t>
            </a:fld>
            <a:endParaRPr lang="en-US" sz="1000">
              <a:solidFill>
                <a:srgbClr val="262626"/>
              </a:solidFill>
            </a:endParaRPr>
          </a:p>
        </p:txBody>
      </p:sp>
      <p:sp>
        <p:nvSpPr>
          <p:cNvPr id="11"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6468">
                                            <p:txEl>
                                              <p:pRg st="0" end="0"/>
                                            </p:txEl>
                                          </p:spTgt>
                                        </p:tgtEl>
                                        <p:attrNameLst>
                                          <p:attrName>style.visibility</p:attrName>
                                        </p:attrNameLst>
                                      </p:cBhvr>
                                      <p:to>
                                        <p:strVal val="visible"/>
                                      </p:to>
                                    </p:set>
                                    <p:anim calcmode="lin" valueType="num">
                                      <p:cBhvr additive="base">
                                        <p:cTn id="7" dur="500" fill="hold"/>
                                        <p:tgtEl>
                                          <p:spTgt spid="44646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4646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46468">
                                            <p:txEl>
                                              <p:pRg st="2" end="2"/>
                                            </p:txEl>
                                          </p:spTgt>
                                        </p:tgtEl>
                                        <p:attrNameLst>
                                          <p:attrName>style.visibility</p:attrName>
                                        </p:attrNameLst>
                                      </p:cBhvr>
                                      <p:to>
                                        <p:strVal val="visible"/>
                                      </p:to>
                                    </p:set>
                                    <p:anim calcmode="lin" valueType="num">
                                      <p:cBhvr additive="base">
                                        <p:cTn id="13" dur="500" fill="hold"/>
                                        <p:tgtEl>
                                          <p:spTgt spid="446468">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4646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46468">
                                            <p:txEl>
                                              <p:pRg st="4" end="4"/>
                                            </p:txEl>
                                          </p:spTgt>
                                        </p:tgtEl>
                                        <p:attrNameLst>
                                          <p:attrName>style.visibility</p:attrName>
                                        </p:attrNameLst>
                                      </p:cBhvr>
                                      <p:to>
                                        <p:strVal val="visible"/>
                                      </p:to>
                                    </p:set>
                                    <p:anim calcmode="lin" valueType="num">
                                      <p:cBhvr additive="base">
                                        <p:cTn id="19" dur="500" fill="hold"/>
                                        <p:tgtEl>
                                          <p:spTgt spid="446468">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4646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68" grpId="0" build="p" bldLvl="2"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ChangeArrowheads="1"/>
          </p:cNvSpPr>
          <p:nvPr>
            <p:ph type="title"/>
          </p:nvPr>
        </p:nvSpPr>
        <p:spPr>
          <a:xfrm>
            <a:off x="685800" y="228600"/>
            <a:ext cx="8077200" cy="762000"/>
          </a:xfrm>
          <a:noFill/>
        </p:spPr>
        <p:txBody>
          <a:bodyPr/>
          <a:lstStyle/>
          <a:p>
            <a:pPr>
              <a:lnSpc>
                <a:spcPct val="70000"/>
              </a:lnSpc>
            </a:pPr>
            <a:r>
              <a:rPr kumimoji="1" lang="en-US" sz="3600" b="1" smtClean="0">
                <a:solidFill>
                  <a:schemeClr val="bg1"/>
                </a:solidFill>
              </a:rPr>
              <a:t>New Disciplines, Trends and </a:t>
            </a:r>
            <a:br>
              <a:rPr kumimoji="1" lang="en-US" sz="3600" b="1" smtClean="0">
                <a:solidFill>
                  <a:schemeClr val="bg1"/>
                </a:solidFill>
              </a:rPr>
            </a:br>
            <a:r>
              <a:rPr kumimoji="1" lang="en-US" sz="3600" b="1" smtClean="0">
                <a:solidFill>
                  <a:schemeClr val="bg1"/>
                </a:solidFill>
              </a:rPr>
              <a:t>Challenge Areas (Cont’d)</a:t>
            </a:r>
            <a:endParaRPr lang="en-US" sz="4000" b="1" smtClean="0">
              <a:solidFill>
                <a:srgbClr val="FFCC00"/>
              </a:solidFill>
            </a:endParaRPr>
          </a:p>
        </p:txBody>
      </p:sp>
      <p:sp>
        <p:nvSpPr>
          <p:cNvPr id="24579" name="Text Box 3"/>
          <p:cNvSpPr txBox="1">
            <a:spLocks noChangeArrowheads="1"/>
          </p:cNvSpPr>
          <p:nvPr/>
        </p:nvSpPr>
        <p:spPr bwMode="auto">
          <a:xfrm>
            <a:off x="2193925" y="879475"/>
            <a:ext cx="2378075" cy="457200"/>
          </a:xfrm>
          <a:prstGeom prst="rect">
            <a:avLst/>
          </a:prstGeom>
          <a:noFill/>
          <a:ln w="9525">
            <a:noFill/>
            <a:miter lim="800000"/>
            <a:headEnd/>
            <a:tailEnd/>
          </a:ln>
        </p:spPr>
        <p:txBody>
          <a:bodyPr>
            <a:spAutoFit/>
          </a:bodyPr>
          <a:lstStyle/>
          <a:p>
            <a:endParaRPr lang="en-US"/>
          </a:p>
        </p:txBody>
      </p:sp>
      <p:sp>
        <p:nvSpPr>
          <p:cNvPr id="447492" name="Rectangle 4"/>
          <p:cNvSpPr>
            <a:spLocks noGrp="1" noChangeArrowheads="1"/>
          </p:cNvSpPr>
          <p:nvPr>
            <p:ph type="body" idx="1"/>
          </p:nvPr>
        </p:nvSpPr>
        <p:spPr>
          <a:xfrm>
            <a:off x="685800" y="1066800"/>
            <a:ext cx="7772400" cy="4114800"/>
          </a:xfrm>
          <a:noFill/>
        </p:spPr>
        <p:txBody>
          <a:bodyPr/>
          <a:lstStyle/>
          <a:p>
            <a:pPr eaLnBrk="1" hangingPunct="1">
              <a:lnSpc>
                <a:spcPct val="80000"/>
              </a:lnSpc>
              <a:buClr>
                <a:srgbClr val="FFFFFF"/>
              </a:buClr>
            </a:pPr>
            <a:r>
              <a:rPr lang="en-US" sz="2200" b="1" smtClean="0">
                <a:solidFill>
                  <a:srgbClr val="FFCC00"/>
                </a:solidFill>
              </a:rPr>
              <a:t>Cognition: above areas + neurosciences, perception, sensing, machine vision, agent-based systems, linguistics, psychologists, mathematics, robotics, automation, and many others interact.</a:t>
            </a:r>
            <a:br>
              <a:rPr lang="en-US" sz="2200" b="1" smtClean="0">
                <a:solidFill>
                  <a:srgbClr val="FFCC00"/>
                </a:solidFill>
              </a:rPr>
            </a:br>
            <a:endParaRPr lang="en-US" sz="2200" b="1" smtClean="0">
              <a:solidFill>
                <a:srgbClr val="FFCC00"/>
              </a:solidFill>
            </a:endParaRPr>
          </a:p>
          <a:p>
            <a:pPr eaLnBrk="1" hangingPunct="1">
              <a:lnSpc>
                <a:spcPct val="80000"/>
              </a:lnSpc>
              <a:buClr>
                <a:srgbClr val="FFFFFF"/>
              </a:buClr>
            </a:pPr>
            <a:r>
              <a:rPr lang="en-US" sz="2200" b="1" smtClean="0">
                <a:solidFill>
                  <a:srgbClr val="FFCC00"/>
                </a:solidFill>
              </a:rPr>
              <a:t>Complexity, integration (traffic, weather, intelligent infrastructure and control systems, aerospace, aviation, large systems).</a:t>
            </a:r>
            <a:br>
              <a:rPr lang="en-US" sz="2200" b="1" smtClean="0">
                <a:solidFill>
                  <a:srgbClr val="FFCC00"/>
                </a:solidFill>
              </a:rPr>
            </a:br>
            <a:endParaRPr lang="en-US" sz="2200" b="1" smtClean="0">
              <a:solidFill>
                <a:srgbClr val="FFCC00"/>
              </a:solidFill>
            </a:endParaRPr>
          </a:p>
          <a:p>
            <a:pPr eaLnBrk="1" hangingPunct="1">
              <a:lnSpc>
                <a:spcPct val="80000"/>
              </a:lnSpc>
              <a:buClr>
                <a:srgbClr val="FFFFFF"/>
              </a:buClr>
            </a:pPr>
            <a:r>
              <a:rPr lang="en-US" sz="2200" b="1" smtClean="0">
                <a:solidFill>
                  <a:srgbClr val="FFCC00"/>
                </a:solidFill>
              </a:rPr>
              <a:t>Advanced Materials and Manufacturing.</a:t>
            </a:r>
            <a:br>
              <a:rPr lang="en-US" sz="2200" b="1" smtClean="0">
                <a:solidFill>
                  <a:srgbClr val="FFCC00"/>
                </a:solidFill>
              </a:rPr>
            </a:br>
            <a:endParaRPr lang="en-US" sz="2200" b="1" smtClean="0">
              <a:solidFill>
                <a:srgbClr val="FFCC00"/>
              </a:solidFill>
            </a:endParaRPr>
          </a:p>
          <a:p>
            <a:pPr eaLnBrk="1" hangingPunct="1">
              <a:lnSpc>
                <a:spcPct val="80000"/>
              </a:lnSpc>
              <a:buClr>
                <a:srgbClr val="FFFFFF"/>
              </a:buClr>
            </a:pPr>
            <a:r>
              <a:rPr lang="en-US" sz="2200" b="1" smtClean="0">
                <a:solidFill>
                  <a:srgbClr val="FFCC00"/>
                </a:solidFill>
              </a:rPr>
              <a:t>Information, communications and perception technologies (not only for defense, but many other applications)</a:t>
            </a:r>
            <a:br>
              <a:rPr lang="en-US" sz="2200" b="1" smtClean="0">
                <a:solidFill>
                  <a:srgbClr val="FFCC00"/>
                </a:solidFill>
              </a:rPr>
            </a:br>
            <a:endParaRPr lang="en-US" sz="2200" b="1" smtClean="0">
              <a:solidFill>
                <a:srgbClr val="FFCC00"/>
              </a:solidFill>
            </a:endParaRPr>
          </a:p>
          <a:p>
            <a:pPr eaLnBrk="1" hangingPunct="1">
              <a:lnSpc>
                <a:spcPct val="80000"/>
              </a:lnSpc>
              <a:buClr>
                <a:srgbClr val="FFFFFF"/>
              </a:buClr>
            </a:pPr>
            <a:r>
              <a:rPr lang="en-US" sz="2200" b="1" smtClean="0">
                <a:solidFill>
                  <a:srgbClr val="FFCC00"/>
                </a:solidFill>
              </a:rPr>
              <a:t>Renewable energy and power systems.</a:t>
            </a:r>
            <a:br>
              <a:rPr lang="en-US" sz="2200" b="1" smtClean="0">
                <a:solidFill>
                  <a:srgbClr val="FFCC00"/>
                </a:solidFill>
              </a:rPr>
            </a:br>
            <a:endParaRPr lang="en-US" sz="2200" b="1" smtClean="0">
              <a:solidFill>
                <a:srgbClr val="FFCC00"/>
              </a:solidFill>
            </a:endParaRPr>
          </a:p>
          <a:p>
            <a:pPr eaLnBrk="1" hangingPunct="1">
              <a:lnSpc>
                <a:spcPct val="80000"/>
              </a:lnSpc>
              <a:buClr>
                <a:srgbClr val="FFFFFF"/>
              </a:buClr>
            </a:pPr>
            <a:r>
              <a:rPr lang="en-US" sz="2200" b="1" i="1" smtClean="0">
                <a:solidFill>
                  <a:schemeClr val="hlink"/>
                </a:solidFill>
              </a:rPr>
              <a:t>We should not abandon all we know, but rather complement what we do with emerging paradigms</a:t>
            </a:r>
          </a:p>
          <a:p>
            <a:pPr lvl="1" eaLnBrk="1" hangingPunct="1">
              <a:lnSpc>
                <a:spcPct val="80000"/>
              </a:lnSpc>
              <a:buFontTx/>
              <a:buNone/>
            </a:pPr>
            <a:endParaRPr lang="en-US" sz="2200" smtClean="0"/>
          </a:p>
        </p:txBody>
      </p:sp>
      <p:sp>
        <p:nvSpPr>
          <p:cNvPr id="9"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0" name="Slide Number Placeholder 2"/>
          <p:cNvSpPr>
            <a:spLocks noGrp="1"/>
          </p:cNvSpPr>
          <p:nvPr>
            <p:ph type="sldNum" sz="quarter" idx="12"/>
          </p:nvPr>
        </p:nvSpPr>
        <p:spPr>
          <a:xfrm>
            <a:off x="8839200" y="6686550"/>
            <a:ext cx="381000" cy="476250"/>
          </a:xfrm>
        </p:spPr>
        <p:txBody>
          <a:bodyPr/>
          <a:lstStyle/>
          <a:p>
            <a:pPr algn="l"/>
            <a:fld id="{A09FB2EB-47DC-4C5E-85DC-2CD8556D70B5}" type="slidenum">
              <a:rPr lang="en-US" sz="1000">
                <a:solidFill>
                  <a:srgbClr val="262626"/>
                </a:solidFill>
              </a:rPr>
              <a:pPr algn="l"/>
              <a:t>14</a:t>
            </a:fld>
            <a:endParaRPr lang="en-US" sz="1000">
              <a:solidFill>
                <a:srgbClr val="262626"/>
              </a:solidFill>
            </a:endParaRPr>
          </a:p>
        </p:txBody>
      </p:sp>
      <p:sp>
        <p:nvSpPr>
          <p:cNvPr id="11"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7492">
                                            <p:txEl>
                                              <p:pRg st="0" end="0"/>
                                            </p:txEl>
                                          </p:spTgt>
                                        </p:tgtEl>
                                        <p:attrNameLst>
                                          <p:attrName>style.visibility</p:attrName>
                                        </p:attrNameLst>
                                      </p:cBhvr>
                                      <p:to>
                                        <p:strVal val="visible"/>
                                      </p:to>
                                    </p:set>
                                    <p:anim calcmode="lin" valueType="num">
                                      <p:cBhvr additive="base">
                                        <p:cTn id="7" dur="500" fill="hold"/>
                                        <p:tgtEl>
                                          <p:spTgt spid="44749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4749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47492">
                                            <p:txEl>
                                              <p:pRg st="1" end="1"/>
                                            </p:txEl>
                                          </p:spTgt>
                                        </p:tgtEl>
                                        <p:attrNameLst>
                                          <p:attrName>style.visibility</p:attrName>
                                        </p:attrNameLst>
                                      </p:cBhvr>
                                      <p:to>
                                        <p:strVal val="visible"/>
                                      </p:to>
                                    </p:set>
                                    <p:anim calcmode="lin" valueType="num">
                                      <p:cBhvr additive="base">
                                        <p:cTn id="13" dur="500" fill="hold"/>
                                        <p:tgtEl>
                                          <p:spTgt spid="44749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4749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47492">
                                            <p:txEl>
                                              <p:pRg st="2" end="2"/>
                                            </p:txEl>
                                          </p:spTgt>
                                        </p:tgtEl>
                                        <p:attrNameLst>
                                          <p:attrName>style.visibility</p:attrName>
                                        </p:attrNameLst>
                                      </p:cBhvr>
                                      <p:to>
                                        <p:strVal val="visible"/>
                                      </p:to>
                                    </p:set>
                                    <p:anim calcmode="lin" valueType="num">
                                      <p:cBhvr additive="base">
                                        <p:cTn id="19" dur="500" fill="hold"/>
                                        <p:tgtEl>
                                          <p:spTgt spid="44749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4749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47492">
                                            <p:txEl>
                                              <p:pRg st="3" end="3"/>
                                            </p:txEl>
                                          </p:spTgt>
                                        </p:tgtEl>
                                        <p:attrNameLst>
                                          <p:attrName>style.visibility</p:attrName>
                                        </p:attrNameLst>
                                      </p:cBhvr>
                                      <p:to>
                                        <p:strVal val="visible"/>
                                      </p:to>
                                    </p:set>
                                    <p:anim calcmode="lin" valueType="num">
                                      <p:cBhvr additive="base">
                                        <p:cTn id="25" dur="500" fill="hold"/>
                                        <p:tgtEl>
                                          <p:spTgt spid="447492">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4749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47492">
                                            <p:txEl>
                                              <p:pRg st="4" end="4"/>
                                            </p:txEl>
                                          </p:spTgt>
                                        </p:tgtEl>
                                        <p:attrNameLst>
                                          <p:attrName>style.visibility</p:attrName>
                                        </p:attrNameLst>
                                      </p:cBhvr>
                                      <p:to>
                                        <p:strVal val="visible"/>
                                      </p:to>
                                    </p:set>
                                    <p:anim calcmode="lin" valueType="num">
                                      <p:cBhvr additive="base">
                                        <p:cTn id="31" dur="500" fill="hold"/>
                                        <p:tgtEl>
                                          <p:spTgt spid="447492">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4749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47492">
                                            <p:txEl>
                                              <p:pRg st="5" end="5"/>
                                            </p:txEl>
                                          </p:spTgt>
                                        </p:tgtEl>
                                        <p:attrNameLst>
                                          <p:attrName>style.visibility</p:attrName>
                                        </p:attrNameLst>
                                      </p:cBhvr>
                                      <p:to>
                                        <p:strVal val="visible"/>
                                      </p:to>
                                    </p:set>
                                    <p:anim calcmode="lin" valueType="num">
                                      <p:cBhvr additive="base">
                                        <p:cTn id="37" dur="500" fill="hold"/>
                                        <p:tgtEl>
                                          <p:spTgt spid="447492">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4749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2" grpId="0" build="p" bldLvl="2"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3"/>
          <p:cNvSpPr txBox="1">
            <a:spLocks noChangeArrowheads="1"/>
          </p:cNvSpPr>
          <p:nvPr/>
        </p:nvSpPr>
        <p:spPr bwMode="auto">
          <a:xfrm>
            <a:off x="1905000" y="0"/>
            <a:ext cx="6477000" cy="641350"/>
          </a:xfrm>
          <a:prstGeom prst="rect">
            <a:avLst/>
          </a:prstGeom>
          <a:noFill/>
          <a:ln w="9525">
            <a:noFill/>
            <a:miter lim="800000"/>
            <a:headEnd/>
            <a:tailEnd/>
          </a:ln>
        </p:spPr>
        <p:txBody>
          <a:bodyPr>
            <a:spAutoFit/>
          </a:bodyPr>
          <a:lstStyle/>
          <a:p>
            <a:pPr eaLnBrk="0" hangingPunct="0">
              <a:spcBef>
                <a:spcPct val="50000"/>
              </a:spcBef>
            </a:pPr>
            <a:endParaRPr lang="en-US" altLang="en-US" sz="3600" b="1">
              <a:latin typeface="Times" pitchFamily="18" charset="0"/>
            </a:endParaRPr>
          </a:p>
        </p:txBody>
      </p:sp>
      <p:sp>
        <p:nvSpPr>
          <p:cNvPr id="14340" name="Text Box 4"/>
          <p:cNvSpPr txBox="1">
            <a:spLocks noChangeArrowheads="1"/>
          </p:cNvSpPr>
          <p:nvPr/>
        </p:nvSpPr>
        <p:spPr bwMode="auto">
          <a:xfrm>
            <a:off x="1954213" y="1000125"/>
            <a:ext cx="6656387" cy="5264150"/>
          </a:xfrm>
          <a:prstGeom prst="rect">
            <a:avLst/>
          </a:prstGeom>
          <a:noFill/>
          <a:ln w="9525">
            <a:noFill/>
            <a:miter lim="800000"/>
            <a:headEnd/>
            <a:tailEnd/>
          </a:ln>
        </p:spPr>
        <p:txBody>
          <a:bodyPr>
            <a:spAutoFit/>
          </a:bodyPr>
          <a:lstStyle/>
          <a:p>
            <a:pPr marL="228600" indent="-228600" eaLnBrk="0" hangingPunct="0">
              <a:lnSpc>
                <a:spcPct val="90000"/>
              </a:lnSpc>
              <a:buSzPct val="50000"/>
              <a:buFont typeface="Monotype Sorts" pitchFamily="2" charset="2"/>
              <a:buChar char="n"/>
              <a:tabLst>
                <a:tab pos="285750" algn="l"/>
              </a:tabLst>
            </a:pPr>
            <a:r>
              <a:rPr lang="en-US" sz="2000">
                <a:solidFill>
                  <a:srgbClr val="FFCC66"/>
                </a:solidFill>
                <a:latin typeface="Times" pitchFamily="18" charset="0"/>
              </a:rPr>
              <a:t>A term with multiple meanings and implications</a:t>
            </a:r>
            <a:endParaRPr lang="en-US" sz="2000">
              <a:solidFill>
                <a:schemeClr val="accent1"/>
              </a:solidFill>
              <a:latin typeface="Times" pitchFamily="18" charset="0"/>
            </a:endParaRPr>
          </a:p>
          <a:p>
            <a:pPr marL="749300" lvl="1" indent="-292100" eaLnBrk="0" hangingPunct="0">
              <a:lnSpc>
                <a:spcPct val="90000"/>
              </a:lnSpc>
              <a:buFont typeface="Monotype Sorts" pitchFamily="2" charset="2"/>
              <a:buChar char="â"/>
              <a:tabLst>
                <a:tab pos="285750" algn="l"/>
              </a:tabLst>
            </a:pPr>
            <a:r>
              <a:rPr lang="en-US" sz="2000">
                <a:solidFill>
                  <a:srgbClr val="FFFFFF"/>
                </a:solidFill>
                <a:latin typeface="Times" pitchFamily="18" charset="0"/>
              </a:rPr>
              <a:t>Medical Engineering</a:t>
            </a:r>
            <a:endParaRPr lang="en-US" sz="2000">
              <a:solidFill>
                <a:schemeClr val="accent1"/>
              </a:solidFill>
              <a:latin typeface="Times" pitchFamily="18" charset="0"/>
            </a:endParaRPr>
          </a:p>
          <a:p>
            <a:pPr marL="1257300" lvl="2" indent="-279400" eaLnBrk="0" hangingPunct="0">
              <a:lnSpc>
                <a:spcPct val="80000"/>
              </a:lnSpc>
              <a:buFont typeface="Symbol" pitchFamily="18" charset="2"/>
              <a:buChar char="·"/>
              <a:tabLst>
                <a:tab pos="285750" algn="l"/>
              </a:tabLst>
            </a:pPr>
            <a:r>
              <a:rPr lang="en-US" sz="2000">
                <a:solidFill>
                  <a:srgbClr val="FFCC66"/>
                </a:solidFill>
                <a:latin typeface="Times" pitchFamily="18" charset="0"/>
              </a:rPr>
              <a:t>Prostheses</a:t>
            </a:r>
          </a:p>
          <a:p>
            <a:pPr marL="1257300" lvl="2" indent="-279400" eaLnBrk="0" hangingPunct="0">
              <a:lnSpc>
                <a:spcPct val="90000"/>
              </a:lnSpc>
              <a:buFont typeface="Symbol" pitchFamily="18" charset="2"/>
              <a:buChar char="·"/>
              <a:tabLst>
                <a:tab pos="285750" algn="l"/>
              </a:tabLst>
            </a:pPr>
            <a:r>
              <a:rPr lang="en-US" sz="2000">
                <a:solidFill>
                  <a:srgbClr val="FFCC66"/>
                </a:solidFill>
                <a:latin typeface="Times" pitchFamily="18" charset="0"/>
              </a:rPr>
              <a:t>Diagnostic and Surgical Tools</a:t>
            </a:r>
          </a:p>
          <a:p>
            <a:pPr marL="1257300" lvl="2" indent="-279400" eaLnBrk="0" hangingPunct="0">
              <a:lnSpc>
                <a:spcPct val="90000"/>
              </a:lnSpc>
              <a:buFontTx/>
              <a:buChar char="•"/>
              <a:tabLst>
                <a:tab pos="285750" algn="l"/>
              </a:tabLst>
            </a:pPr>
            <a:endParaRPr lang="en-US" sz="2000">
              <a:solidFill>
                <a:srgbClr val="FFCC66"/>
              </a:solidFill>
              <a:latin typeface="Times" pitchFamily="18" charset="0"/>
            </a:endParaRPr>
          </a:p>
          <a:p>
            <a:pPr marL="749300" lvl="1" indent="-292100" eaLnBrk="0" hangingPunct="0">
              <a:lnSpc>
                <a:spcPct val="90000"/>
              </a:lnSpc>
              <a:buFont typeface="Monotype Sorts" pitchFamily="2" charset="2"/>
              <a:buChar char="â"/>
              <a:tabLst>
                <a:tab pos="285750" algn="l"/>
              </a:tabLst>
            </a:pPr>
            <a:r>
              <a:rPr lang="en-US" sz="2000">
                <a:solidFill>
                  <a:srgbClr val="FFFFFF"/>
                </a:solidFill>
                <a:latin typeface="Times" pitchFamily="18" charset="0"/>
              </a:rPr>
              <a:t>Biotechnology</a:t>
            </a:r>
            <a:endParaRPr lang="en-US" sz="2000">
              <a:solidFill>
                <a:schemeClr val="accent1"/>
              </a:solidFill>
              <a:latin typeface="Times" pitchFamily="18" charset="0"/>
            </a:endParaRPr>
          </a:p>
          <a:p>
            <a:pPr marL="1257300" lvl="2" indent="-279400" eaLnBrk="0" hangingPunct="0">
              <a:lnSpc>
                <a:spcPct val="90000"/>
              </a:lnSpc>
              <a:buFont typeface="Symbol" pitchFamily="18" charset="2"/>
              <a:buChar char="·"/>
              <a:tabLst>
                <a:tab pos="285750" algn="l"/>
              </a:tabLst>
            </a:pPr>
            <a:r>
              <a:rPr lang="en-US" sz="2000">
                <a:solidFill>
                  <a:srgbClr val="FFCC66"/>
                </a:solidFill>
                <a:latin typeface="Times" pitchFamily="18" charset="0"/>
              </a:rPr>
              <a:t>Bioinformatics</a:t>
            </a:r>
          </a:p>
          <a:p>
            <a:pPr marL="1257300" lvl="2" indent="-279400" eaLnBrk="0" hangingPunct="0">
              <a:lnSpc>
                <a:spcPct val="90000"/>
              </a:lnSpc>
              <a:buFont typeface="Symbol" pitchFamily="18" charset="2"/>
              <a:buChar char="·"/>
              <a:tabLst>
                <a:tab pos="285750" algn="l"/>
              </a:tabLst>
            </a:pPr>
            <a:r>
              <a:rPr lang="en-US" sz="2000">
                <a:solidFill>
                  <a:srgbClr val="FFCC66"/>
                </a:solidFill>
                <a:latin typeface="Times" pitchFamily="18" charset="0"/>
              </a:rPr>
              <a:t>Biosensors</a:t>
            </a:r>
          </a:p>
          <a:p>
            <a:pPr marL="1257300" lvl="2" indent="-279400" eaLnBrk="0" hangingPunct="0">
              <a:lnSpc>
                <a:spcPct val="90000"/>
              </a:lnSpc>
              <a:buFont typeface="Symbol" pitchFamily="18" charset="2"/>
              <a:buChar char="·"/>
              <a:tabLst>
                <a:tab pos="285750" algn="l"/>
              </a:tabLst>
            </a:pPr>
            <a:r>
              <a:rPr lang="en-US" sz="2000">
                <a:solidFill>
                  <a:srgbClr val="FFCC66"/>
                </a:solidFill>
                <a:latin typeface="Times" pitchFamily="18" charset="0"/>
              </a:rPr>
              <a:t>Tissue Engineering</a:t>
            </a:r>
          </a:p>
          <a:p>
            <a:pPr marL="1257300" lvl="2" indent="-279400" eaLnBrk="0" hangingPunct="0">
              <a:lnSpc>
                <a:spcPct val="90000"/>
              </a:lnSpc>
              <a:buFontTx/>
              <a:buChar char="•"/>
              <a:tabLst>
                <a:tab pos="285750" algn="l"/>
              </a:tabLst>
            </a:pPr>
            <a:endParaRPr lang="en-US" sz="2000">
              <a:solidFill>
                <a:schemeClr val="accent1"/>
              </a:solidFill>
              <a:latin typeface="Times" pitchFamily="18" charset="0"/>
            </a:endParaRPr>
          </a:p>
          <a:p>
            <a:pPr marL="749300" lvl="1" indent="-292100" eaLnBrk="0" hangingPunct="0">
              <a:lnSpc>
                <a:spcPct val="90000"/>
              </a:lnSpc>
              <a:buFont typeface="Monotype Sorts" pitchFamily="2" charset="2"/>
              <a:buChar char="â"/>
              <a:tabLst>
                <a:tab pos="285750" algn="l"/>
              </a:tabLst>
            </a:pPr>
            <a:r>
              <a:rPr lang="en-US" sz="2000">
                <a:solidFill>
                  <a:srgbClr val="FFFFFF"/>
                </a:solidFill>
                <a:latin typeface="Times" pitchFamily="18" charset="0"/>
              </a:rPr>
              <a:t>Environmental Engineering/Science</a:t>
            </a:r>
            <a:endParaRPr lang="en-US" sz="2000">
              <a:solidFill>
                <a:schemeClr val="accent1"/>
              </a:solidFill>
              <a:latin typeface="Times" pitchFamily="18" charset="0"/>
            </a:endParaRPr>
          </a:p>
          <a:p>
            <a:pPr marL="1257300" lvl="2" indent="-279400" eaLnBrk="0" hangingPunct="0">
              <a:lnSpc>
                <a:spcPct val="90000"/>
              </a:lnSpc>
              <a:buFont typeface="Symbol" pitchFamily="18" charset="2"/>
              <a:buChar char="·"/>
              <a:tabLst>
                <a:tab pos="285750" algn="l"/>
              </a:tabLst>
            </a:pPr>
            <a:r>
              <a:rPr lang="en-US" sz="2000">
                <a:solidFill>
                  <a:srgbClr val="FFCC66"/>
                </a:solidFill>
                <a:latin typeface="Times" pitchFamily="18" charset="0"/>
              </a:rPr>
              <a:t>Remediation of organic wastes</a:t>
            </a:r>
          </a:p>
          <a:p>
            <a:pPr marL="1257300" lvl="2" indent="-279400" eaLnBrk="0" hangingPunct="0">
              <a:lnSpc>
                <a:spcPct val="90000"/>
              </a:lnSpc>
              <a:buFont typeface="Symbol" pitchFamily="18" charset="2"/>
              <a:buChar char="·"/>
              <a:tabLst>
                <a:tab pos="285750" algn="l"/>
              </a:tabLst>
            </a:pPr>
            <a:r>
              <a:rPr lang="en-US" sz="2000">
                <a:solidFill>
                  <a:srgbClr val="FFCC66"/>
                </a:solidFill>
                <a:latin typeface="Times" pitchFamily="18" charset="0"/>
              </a:rPr>
              <a:t>Biological destruction of carcinogens and</a:t>
            </a:r>
          </a:p>
          <a:p>
            <a:pPr marL="1257300" lvl="2" indent="-279400" eaLnBrk="0" hangingPunct="0">
              <a:lnSpc>
                <a:spcPct val="90000"/>
              </a:lnSpc>
              <a:buFont typeface="Symbol" pitchFamily="18" charset="2"/>
              <a:buNone/>
              <a:tabLst>
                <a:tab pos="285750" algn="l"/>
              </a:tabLst>
            </a:pPr>
            <a:r>
              <a:rPr lang="en-US" sz="2000">
                <a:solidFill>
                  <a:srgbClr val="FFCC66"/>
                </a:solidFill>
                <a:latin typeface="Times" pitchFamily="18" charset="0"/>
              </a:rPr>
              <a:t>	 toxic chemicals</a:t>
            </a:r>
          </a:p>
          <a:p>
            <a:pPr marL="1257300" lvl="2" indent="-279400" eaLnBrk="0" hangingPunct="0">
              <a:lnSpc>
                <a:spcPct val="90000"/>
              </a:lnSpc>
              <a:buFont typeface="Symbol" pitchFamily="18" charset="2"/>
              <a:buNone/>
              <a:tabLst>
                <a:tab pos="285750" algn="l"/>
              </a:tabLst>
            </a:pPr>
            <a:endParaRPr lang="en-US" sz="2000">
              <a:solidFill>
                <a:srgbClr val="FFCC66"/>
              </a:solidFill>
              <a:latin typeface="Times" pitchFamily="18" charset="0"/>
            </a:endParaRPr>
          </a:p>
          <a:p>
            <a:pPr marL="228600" indent="-228600" eaLnBrk="0" hangingPunct="0">
              <a:lnSpc>
                <a:spcPct val="90000"/>
              </a:lnSpc>
              <a:buFont typeface="Wingdings" pitchFamily="2" charset="2"/>
              <a:buChar char="§"/>
              <a:tabLst>
                <a:tab pos="285750" algn="l"/>
              </a:tabLst>
            </a:pPr>
            <a:r>
              <a:rPr lang="en-US" sz="2000">
                <a:solidFill>
                  <a:srgbClr val="FFCC66"/>
                </a:solidFill>
                <a:latin typeface="Times" pitchFamily="18" charset="0"/>
              </a:rPr>
              <a:t>Required molecular and cellular biology course for all engineering students</a:t>
            </a:r>
          </a:p>
          <a:p>
            <a:pPr marL="228600" indent="-228600" eaLnBrk="0" hangingPunct="0">
              <a:lnSpc>
                <a:spcPct val="90000"/>
              </a:lnSpc>
              <a:buFont typeface="Symbol" pitchFamily="18" charset="2"/>
              <a:buNone/>
              <a:tabLst>
                <a:tab pos="285750" algn="l"/>
              </a:tabLst>
            </a:pPr>
            <a:r>
              <a:rPr lang="en-US" sz="2000">
                <a:solidFill>
                  <a:srgbClr val="FFCC66"/>
                </a:solidFill>
                <a:latin typeface="Times" pitchFamily="18" charset="0"/>
              </a:rPr>
              <a:t>    </a:t>
            </a:r>
          </a:p>
          <a:p>
            <a:pPr marL="228600" indent="-228600" eaLnBrk="0" hangingPunct="0">
              <a:lnSpc>
                <a:spcPct val="85000"/>
              </a:lnSpc>
              <a:buSzPct val="50000"/>
              <a:buFont typeface="Monotype Sorts" pitchFamily="2" charset="2"/>
              <a:buChar char="n"/>
              <a:tabLst>
                <a:tab pos="285750" algn="l"/>
              </a:tabLst>
            </a:pPr>
            <a:r>
              <a:rPr lang="en-US" sz="2000">
                <a:solidFill>
                  <a:srgbClr val="FFCC66"/>
                </a:solidFill>
                <a:latin typeface="Times" pitchFamily="18" charset="0"/>
              </a:rPr>
              <a:t>Departmental elective courses</a:t>
            </a:r>
            <a:endParaRPr lang="en-US" sz="2000">
              <a:latin typeface="Times" pitchFamily="18" charset="0"/>
            </a:endParaRPr>
          </a:p>
        </p:txBody>
      </p:sp>
      <p:sp>
        <p:nvSpPr>
          <p:cNvPr id="25604" name="Rectangle 5"/>
          <p:cNvSpPr>
            <a:spLocks noChangeArrowheads="1"/>
          </p:cNvSpPr>
          <p:nvPr/>
        </p:nvSpPr>
        <p:spPr bwMode="auto">
          <a:xfrm>
            <a:off x="533400" y="0"/>
            <a:ext cx="7772400" cy="838200"/>
          </a:xfrm>
          <a:prstGeom prst="rect">
            <a:avLst/>
          </a:prstGeom>
          <a:noFill/>
          <a:ln w="9525">
            <a:noFill/>
            <a:miter lim="800000"/>
            <a:headEnd/>
            <a:tailEnd/>
          </a:ln>
        </p:spPr>
        <p:txBody>
          <a:bodyPr anchor="ctr"/>
          <a:lstStyle/>
          <a:p>
            <a:pPr algn="ctr"/>
            <a:r>
              <a:rPr lang="en-US" sz="3400" b="1">
                <a:solidFill>
                  <a:schemeClr val="bg1"/>
                </a:solidFill>
              </a:rPr>
              <a:t>New Directions (Cont’d)</a:t>
            </a:r>
          </a:p>
        </p:txBody>
      </p:sp>
      <p:sp>
        <p:nvSpPr>
          <p:cNvPr id="25605" name="Text Box 6"/>
          <p:cNvSpPr txBox="1">
            <a:spLocks noChangeArrowheads="1"/>
          </p:cNvSpPr>
          <p:nvPr/>
        </p:nvSpPr>
        <p:spPr bwMode="auto">
          <a:xfrm>
            <a:off x="1981200" y="547688"/>
            <a:ext cx="4113213" cy="519112"/>
          </a:xfrm>
          <a:prstGeom prst="rect">
            <a:avLst/>
          </a:prstGeom>
          <a:noFill/>
          <a:ln w="9525">
            <a:noFill/>
            <a:miter lim="800000"/>
            <a:headEnd/>
            <a:tailEnd/>
          </a:ln>
        </p:spPr>
        <p:txBody>
          <a:bodyPr wrap="none">
            <a:spAutoFit/>
          </a:bodyPr>
          <a:lstStyle/>
          <a:p>
            <a:r>
              <a:rPr lang="en-US" sz="2800" b="1">
                <a:solidFill>
                  <a:schemeClr val="bg1"/>
                </a:solidFill>
              </a:rPr>
              <a:t>Example : Bioengineering</a:t>
            </a:r>
          </a:p>
        </p:txBody>
      </p:sp>
      <p:sp>
        <p:nvSpPr>
          <p:cNvPr id="10"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1" name="Slide Number Placeholder 2"/>
          <p:cNvSpPr>
            <a:spLocks noGrp="1"/>
          </p:cNvSpPr>
          <p:nvPr>
            <p:ph type="sldNum" sz="quarter" idx="12"/>
          </p:nvPr>
        </p:nvSpPr>
        <p:spPr>
          <a:xfrm>
            <a:off x="8839200" y="6686550"/>
            <a:ext cx="381000" cy="476250"/>
          </a:xfrm>
        </p:spPr>
        <p:txBody>
          <a:bodyPr/>
          <a:lstStyle/>
          <a:p>
            <a:pPr algn="l"/>
            <a:fld id="{5549140A-8E8F-49D4-AD95-7ED081CD6B00}" type="slidenum">
              <a:rPr lang="en-US" sz="1000">
                <a:solidFill>
                  <a:srgbClr val="262626"/>
                </a:solidFill>
              </a:rPr>
              <a:pPr algn="l"/>
              <a:t>15</a:t>
            </a:fld>
            <a:endParaRPr lang="en-US" sz="1000">
              <a:solidFill>
                <a:srgbClr val="262626"/>
              </a:solidFill>
            </a:endParaRPr>
          </a:p>
        </p:txBody>
      </p:sp>
      <p:sp>
        <p:nvSpPr>
          <p:cNvPr id="12"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14340">
                                            <p:txEl>
                                              <p:pRg st="2" end="2"/>
                                            </p:txEl>
                                          </p:spTgt>
                                        </p:tgtEl>
                                        <p:attrNameLst>
                                          <p:attrName>style.visibility</p:attrName>
                                        </p:attrNameLst>
                                      </p:cBhvr>
                                      <p:to>
                                        <p:strVal val="visible"/>
                                      </p:to>
                                    </p:set>
                                    <p:anim calcmode="lin" valueType="num">
                                      <p:cBhvr additive="base">
                                        <p:cTn id="17" dur="500" fill="hold"/>
                                        <p:tgtEl>
                                          <p:spTgt spid="14340">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4340">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14340">
                                            <p:txEl>
                                              <p:pRg st="3" end="3"/>
                                            </p:txEl>
                                          </p:spTgt>
                                        </p:tgtEl>
                                        <p:attrNameLst>
                                          <p:attrName>style.visibility</p:attrName>
                                        </p:attrNameLst>
                                      </p:cBhvr>
                                      <p:to>
                                        <p:strVal val="visible"/>
                                      </p:to>
                                    </p:set>
                                    <p:anim calcmode="lin" valueType="num">
                                      <p:cBhvr additive="base">
                                        <p:cTn id="21" dur="500" fill="hold"/>
                                        <p:tgtEl>
                                          <p:spTgt spid="14340">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grpId="0" nodeType="clickEffect">
                                  <p:stCondLst>
                                    <p:cond delay="0"/>
                                  </p:stCondLst>
                                  <p:childTnLst>
                                    <p:set>
                                      <p:cBhvr>
                                        <p:cTn id="26" dur="1" fill="hold">
                                          <p:stCondLst>
                                            <p:cond delay="0"/>
                                          </p:stCondLst>
                                        </p:cTn>
                                        <p:tgtEl>
                                          <p:spTgt spid="14340">
                                            <p:txEl>
                                              <p:pRg st="5" end="5"/>
                                            </p:txEl>
                                          </p:spTgt>
                                        </p:tgtEl>
                                        <p:attrNameLst>
                                          <p:attrName>style.visibility</p:attrName>
                                        </p:attrNameLst>
                                      </p:cBhvr>
                                      <p:to>
                                        <p:strVal val="visible"/>
                                      </p:to>
                                    </p:set>
                                    <p:anim calcmode="lin" valueType="num">
                                      <p:cBhvr additive="base">
                                        <p:cTn id="27" dur="500" fill="hold"/>
                                        <p:tgtEl>
                                          <p:spTgt spid="14340">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340">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14340">
                                            <p:txEl>
                                              <p:pRg st="6" end="6"/>
                                            </p:txEl>
                                          </p:spTgt>
                                        </p:tgtEl>
                                        <p:attrNameLst>
                                          <p:attrName>style.visibility</p:attrName>
                                        </p:attrNameLst>
                                      </p:cBhvr>
                                      <p:to>
                                        <p:strVal val="visible"/>
                                      </p:to>
                                    </p:set>
                                    <p:anim calcmode="lin" valueType="num">
                                      <p:cBhvr additive="base">
                                        <p:cTn id="31" dur="500" fill="hold"/>
                                        <p:tgtEl>
                                          <p:spTgt spid="14340">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4340">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6" fill="hold" grpId="0" nodeType="withEffect">
                                  <p:stCondLst>
                                    <p:cond delay="0"/>
                                  </p:stCondLst>
                                  <p:childTnLst>
                                    <p:set>
                                      <p:cBhvr>
                                        <p:cTn id="34" dur="1" fill="hold">
                                          <p:stCondLst>
                                            <p:cond delay="0"/>
                                          </p:stCondLst>
                                        </p:cTn>
                                        <p:tgtEl>
                                          <p:spTgt spid="14340">
                                            <p:txEl>
                                              <p:pRg st="7" end="7"/>
                                            </p:txEl>
                                          </p:spTgt>
                                        </p:tgtEl>
                                        <p:attrNameLst>
                                          <p:attrName>style.visibility</p:attrName>
                                        </p:attrNameLst>
                                      </p:cBhvr>
                                      <p:to>
                                        <p:strVal val="visible"/>
                                      </p:to>
                                    </p:set>
                                    <p:anim calcmode="lin" valueType="num">
                                      <p:cBhvr additive="base">
                                        <p:cTn id="35" dur="500" fill="hold"/>
                                        <p:tgtEl>
                                          <p:spTgt spid="14340">
                                            <p:txEl>
                                              <p:pRg st="7" end="7"/>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4340">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6" fill="hold" grpId="0" nodeType="withEffect">
                                  <p:stCondLst>
                                    <p:cond delay="0"/>
                                  </p:stCondLst>
                                  <p:childTnLst>
                                    <p:set>
                                      <p:cBhvr>
                                        <p:cTn id="38" dur="1" fill="hold">
                                          <p:stCondLst>
                                            <p:cond delay="0"/>
                                          </p:stCondLst>
                                        </p:cTn>
                                        <p:tgtEl>
                                          <p:spTgt spid="14340">
                                            <p:txEl>
                                              <p:pRg st="8" end="8"/>
                                            </p:txEl>
                                          </p:spTgt>
                                        </p:tgtEl>
                                        <p:attrNameLst>
                                          <p:attrName>style.visibility</p:attrName>
                                        </p:attrNameLst>
                                      </p:cBhvr>
                                      <p:to>
                                        <p:strVal val="visible"/>
                                      </p:to>
                                    </p:set>
                                    <p:anim calcmode="lin" valueType="num">
                                      <p:cBhvr additive="base">
                                        <p:cTn id="39" dur="500" fill="hold"/>
                                        <p:tgtEl>
                                          <p:spTgt spid="14340">
                                            <p:txEl>
                                              <p:pRg st="8" end="8"/>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434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6" fill="hold" grpId="0" nodeType="clickEffect">
                                  <p:stCondLst>
                                    <p:cond delay="0"/>
                                  </p:stCondLst>
                                  <p:childTnLst>
                                    <p:set>
                                      <p:cBhvr>
                                        <p:cTn id="44" dur="1" fill="hold">
                                          <p:stCondLst>
                                            <p:cond delay="0"/>
                                          </p:stCondLst>
                                        </p:cTn>
                                        <p:tgtEl>
                                          <p:spTgt spid="14340">
                                            <p:txEl>
                                              <p:pRg st="10" end="10"/>
                                            </p:txEl>
                                          </p:spTgt>
                                        </p:tgtEl>
                                        <p:attrNameLst>
                                          <p:attrName>style.visibility</p:attrName>
                                        </p:attrNameLst>
                                      </p:cBhvr>
                                      <p:to>
                                        <p:strVal val="visible"/>
                                      </p:to>
                                    </p:set>
                                    <p:anim calcmode="lin" valueType="num">
                                      <p:cBhvr additive="base">
                                        <p:cTn id="45" dur="500" fill="hold"/>
                                        <p:tgtEl>
                                          <p:spTgt spid="14340">
                                            <p:txEl>
                                              <p:pRg st="10" end="10"/>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4340">
                                            <p:txEl>
                                              <p:pRg st="10" end="10"/>
                                            </p:txEl>
                                          </p:spTgt>
                                        </p:tgtEl>
                                        <p:attrNameLst>
                                          <p:attrName>ppt_y</p:attrName>
                                        </p:attrNameLst>
                                      </p:cBhvr>
                                      <p:tavLst>
                                        <p:tav tm="0">
                                          <p:val>
                                            <p:strVal val="1+#ppt_h/2"/>
                                          </p:val>
                                        </p:tav>
                                        <p:tav tm="100000">
                                          <p:val>
                                            <p:strVal val="#ppt_y"/>
                                          </p:val>
                                        </p:tav>
                                      </p:tavLst>
                                    </p:anim>
                                  </p:childTnLst>
                                </p:cTn>
                              </p:par>
                              <p:par>
                                <p:cTn id="47" presetID="2" presetClass="entr" presetSubtype="6" fill="hold" grpId="0" nodeType="withEffect">
                                  <p:stCondLst>
                                    <p:cond delay="0"/>
                                  </p:stCondLst>
                                  <p:childTnLst>
                                    <p:set>
                                      <p:cBhvr>
                                        <p:cTn id="48" dur="1" fill="hold">
                                          <p:stCondLst>
                                            <p:cond delay="0"/>
                                          </p:stCondLst>
                                        </p:cTn>
                                        <p:tgtEl>
                                          <p:spTgt spid="14340">
                                            <p:txEl>
                                              <p:pRg st="11" end="11"/>
                                            </p:txEl>
                                          </p:spTgt>
                                        </p:tgtEl>
                                        <p:attrNameLst>
                                          <p:attrName>style.visibility</p:attrName>
                                        </p:attrNameLst>
                                      </p:cBhvr>
                                      <p:to>
                                        <p:strVal val="visible"/>
                                      </p:to>
                                    </p:set>
                                    <p:anim calcmode="lin" valueType="num">
                                      <p:cBhvr additive="base">
                                        <p:cTn id="49" dur="500" fill="hold"/>
                                        <p:tgtEl>
                                          <p:spTgt spid="14340">
                                            <p:txEl>
                                              <p:pRg st="11" end="11"/>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4340">
                                            <p:txEl>
                                              <p:pRg st="11" end="11"/>
                                            </p:txEl>
                                          </p:spTgt>
                                        </p:tgtEl>
                                        <p:attrNameLst>
                                          <p:attrName>ppt_y</p:attrName>
                                        </p:attrNameLst>
                                      </p:cBhvr>
                                      <p:tavLst>
                                        <p:tav tm="0">
                                          <p:val>
                                            <p:strVal val="1+#ppt_h/2"/>
                                          </p:val>
                                        </p:tav>
                                        <p:tav tm="100000">
                                          <p:val>
                                            <p:strVal val="#ppt_y"/>
                                          </p:val>
                                        </p:tav>
                                      </p:tavLst>
                                    </p:anim>
                                  </p:childTnLst>
                                </p:cTn>
                              </p:par>
                              <p:par>
                                <p:cTn id="51" presetID="2" presetClass="entr" presetSubtype="6" fill="hold" grpId="0" nodeType="withEffect">
                                  <p:stCondLst>
                                    <p:cond delay="0"/>
                                  </p:stCondLst>
                                  <p:childTnLst>
                                    <p:set>
                                      <p:cBhvr>
                                        <p:cTn id="52" dur="1" fill="hold">
                                          <p:stCondLst>
                                            <p:cond delay="0"/>
                                          </p:stCondLst>
                                        </p:cTn>
                                        <p:tgtEl>
                                          <p:spTgt spid="14340">
                                            <p:txEl>
                                              <p:pRg st="12" end="12"/>
                                            </p:txEl>
                                          </p:spTgt>
                                        </p:tgtEl>
                                        <p:attrNameLst>
                                          <p:attrName>style.visibility</p:attrName>
                                        </p:attrNameLst>
                                      </p:cBhvr>
                                      <p:to>
                                        <p:strVal val="visible"/>
                                      </p:to>
                                    </p:set>
                                    <p:anim calcmode="lin" valueType="num">
                                      <p:cBhvr additive="base">
                                        <p:cTn id="53" dur="500" fill="hold"/>
                                        <p:tgtEl>
                                          <p:spTgt spid="14340">
                                            <p:txEl>
                                              <p:pRg st="12" end="12"/>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14340">
                                            <p:txEl>
                                              <p:pRg st="12" end="12"/>
                                            </p:txEl>
                                          </p:spTgt>
                                        </p:tgtEl>
                                        <p:attrNameLst>
                                          <p:attrName>ppt_y</p:attrName>
                                        </p:attrNameLst>
                                      </p:cBhvr>
                                      <p:tavLst>
                                        <p:tav tm="0">
                                          <p:val>
                                            <p:strVal val="1+#ppt_h/2"/>
                                          </p:val>
                                        </p:tav>
                                        <p:tav tm="100000">
                                          <p:val>
                                            <p:strVal val="#ppt_y"/>
                                          </p:val>
                                        </p:tav>
                                      </p:tavLst>
                                    </p:anim>
                                  </p:childTnLst>
                                </p:cTn>
                              </p:par>
                              <p:par>
                                <p:cTn id="55" presetID="2" presetClass="entr" presetSubtype="6" fill="hold" grpId="0" nodeType="withEffect">
                                  <p:stCondLst>
                                    <p:cond delay="0"/>
                                  </p:stCondLst>
                                  <p:childTnLst>
                                    <p:set>
                                      <p:cBhvr>
                                        <p:cTn id="56" dur="1" fill="hold">
                                          <p:stCondLst>
                                            <p:cond delay="0"/>
                                          </p:stCondLst>
                                        </p:cTn>
                                        <p:tgtEl>
                                          <p:spTgt spid="14340">
                                            <p:txEl>
                                              <p:pRg st="13" end="13"/>
                                            </p:txEl>
                                          </p:spTgt>
                                        </p:tgtEl>
                                        <p:attrNameLst>
                                          <p:attrName>style.visibility</p:attrName>
                                        </p:attrNameLst>
                                      </p:cBhvr>
                                      <p:to>
                                        <p:strVal val="visible"/>
                                      </p:to>
                                    </p:set>
                                    <p:anim calcmode="lin" valueType="num">
                                      <p:cBhvr additive="base">
                                        <p:cTn id="57" dur="500" fill="hold"/>
                                        <p:tgtEl>
                                          <p:spTgt spid="14340">
                                            <p:txEl>
                                              <p:pRg st="13" end="13"/>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14340">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6" fill="hold" grpId="0" nodeType="clickEffect">
                                  <p:stCondLst>
                                    <p:cond delay="0"/>
                                  </p:stCondLst>
                                  <p:childTnLst>
                                    <p:set>
                                      <p:cBhvr>
                                        <p:cTn id="62" dur="1" fill="hold">
                                          <p:stCondLst>
                                            <p:cond delay="0"/>
                                          </p:stCondLst>
                                        </p:cTn>
                                        <p:tgtEl>
                                          <p:spTgt spid="14340">
                                            <p:txEl>
                                              <p:pRg st="15" end="15"/>
                                            </p:txEl>
                                          </p:spTgt>
                                        </p:tgtEl>
                                        <p:attrNameLst>
                                          <p:attrName>style.visibility</p:attrName>
                                        </p:attrNameLst>
                                      </p:cBhvr>
                                      <p:to>
                                        <p:strVal val="visible"/>
                                      </p:to>
                                    </p:set>
                                    <p:anim calcmode="lin" valueType="num">
                                      <p:cBhvr additive="base">
                                        <p:cTn id="63" dur="500" fill="hold"/>
                                        <p:tgtEl>
                                          <p:spTgt spid="14340">
                                            <p:txEl>
                                              <p:pRg st="15" end="15"/>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4340">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6" fill="hold" grpId="0" nodeType="clickEffect">
                                  <p:stCondLst>
                                    <p:cond delay="0"/>
                                  </p:stCondLst>
                                  <p:childTnLst>
                                    <p:set>
                                      <p:cBhvr>
                                        <p:cTn id="68" dur="1" fill="hold">
                                          <p:stCondLst>
                                            <p:cond delay="0"/>
                                          </p:stCondLst>
                                        </p:cTn>
                                        <p:tgtEl>
                                          <p:spTgt spid="14340">
                                            <p:txEl>
                                              <p:pRg st="16" end="16"/>
                                            </p:txEl>
                                          </p:spTgt>
                                        </p:tgtEl>
                                        <p:attrNameLst>
                                          <p:attrName>style.visibility</p:attrName>
                                        </p:attrNameLst>
                                      </p:cBhvr>
                                      <p:to>
                                        <p:strVal val="visible"/>
                                      </p:to>
                                    </p:set>
                                    <p:anim calcmode="lin" valueType="num">
                                      <p:cBhvr additive="base">
                                        <p:cTn id="69" dur="500" fill="hold"/>
                                        <p:tgtEl>
                                          <p:spTgt spid="14340">
                                            <p:txEl>
                                              <p:pRg st="16" end="16"/>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4340">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6" fill="hold" grpId="0" nodeType="clickEffect">
                                  <p:stCondLst>
                                    <p:cond delay="0"/>
                                  </p:stCondLst>
                                  <p:childTnLst>
                                    <p:set>
                                      <p:cBhvr>
                                        <p:cTn id="74" dur="1" fill="hold">
                                          <p:stCondLst>
                                            <p:cond delay="0"/>
                                          </p:stCondLst>
                                        </p:cTn>
                                        <p:tgtEl>
                                          <p:spTgt spid="14340">
                                            <p:txEl>
                                              <p:pRg st="17" end="17"/>
                                            </p:txEl>
                                          </p:spTgt>
                                        </p:tgtEl>
                                        <p:attrNameLst>
                                          <p:attrName>style.visibility</p:attrName>
                                        </p:attrNameLst>
                                      </p:cBhvr>
                                      <p:to>
                                        <p:strVal val="visible"/>
                                      </p:to>
                                    </p:set>
                                    <p:anim calcmode="lin" valueType="num">
                                      <p:cBhvr additive="base">
                                        <p:cTn id="75" dur="500" fill="hold"/>
                                        <p:tgtEl>
                                          <p:spTgt spid="14340">
                                            <p:txEl>
                                              <p:pRg st="17" end="17"/>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4340">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p:cNvSpPr txBox="1">
            <a:spLocks noChangeArrowheads="1"/>
          </p:cNvSpPr>
          <p:nvPr/>
        </p:nvSpPr>
        <p:spPr bwMode="auto">
          <a:xfrm>
            <a:off x="1981200" y="838200"/>
            <a:ext cx="7620000" cy="457200"/>
          </a:xfrm>
          <a:prstGeom prst="rect">
            <a:avLst/>
          </a:prstGeom>
          <a:noFill/>
          <a:ln w="9525">
            <a:noFill/>
            <a:miter lim="800000"/>
            <a:headEnd/>
            <a:tailEnd/>
          </a:ln>
        </p:spPr>
        <p:txBody>
          <a:bodyPr>
            <a:spAutoFit/>
          </a:bodyPr>
          <a:lstStyle/>
          <a:p>
            <a:pPr eaLnBrk="0" hangingPunct="0">
              <a:spcBef>
                <a:spcPct val="50000"/>
              </a:spcBef>
            </a:pPr>
            <a:r>
              <a:rPr lang="en-US" altLang="en-US" b="1">
                <a:solidFill>
                  <a:schemeClr val="bg1"/>
                </a:solidFill>
                <a:latin typeface="Times" pitchFamily="18" charset="0"/>
              </a:rPr>
              <a:t>Integrated Research/Business Practice Courses</a:t>
            </a:r>
          </a:p>
        </p:txBody>
      </p:sp>
      <p:sp>
        <p:nvSpPr>
          <p:cNvPr id="13316" name="Rectangle 4"/>
          <p:cNvSpPr>
            <a:spLocks noChangeArrowheads="1"/>
          </p:cNvSpPr>
          <p:nvPr/>
        </p:nvSpPr>
        <p:spPr bwMode="auto">
          <a:xfrm>
            <a:off x="1828800" y="1447800"/>
            <a:ext cx="7010400" cy="3886200"/>
          </a:xfrm>
          <a:prstGeom prst="rect">
            <a:avLst/>
          </a:prstGeom>
          <a:noFill/>
          <a:ln w="9525">
            <a:noFill/>
            <a:miter lim="800000"/>
            <a:headEnd/>
            <a:tailEnd/>
          </a:ln>
        </p:spPr>
        <p:txBody>
          <a:bodyPr lIns="92075" tIns="46038" rIns="92075" bIns="46038"/>
          <a:lstStyle/>
          <a:p>
            <a:pPr indent="285750">
              <a:lnSpc>
                <a:spcPct val="110000"/>
              </a:lnSpc>
              <a:tabLst>
                <a:tab pos="628650" algn="l"/>
                <a:tab pos="1143000" algn="l"/>
              </a:tabLst>
            </a:pPr>
            <a:r>
              <a:rPr lang="en-US" altLang="en-US">
                <a:solidFill>
                  <a:schemeClr val="bg1"/>
                </a:solidFill>
              </a:rPr>
              <a:t>Fundamentals:</a:t>
            </a:r>
            <a:endParaRPr lang="en-US" altLang="en-US">
              <a:solidFill>
                <a:schemeClr val="tx2"/>
              </a:solidFill>
            </a:endParaRPr>
          </a:p>
          <a:p>
            <a:pPr indent="285750">
              <a:lnSpc>
                <a:spcPct val="110000"/>
              </a:lnSpc>
              <a:tabLst>
                <a:tab pos="628650" algn="l"/>
                <a:tab pos="1143000" algn="l"/>
              </a:tabLst>
            </a:pPr>
            <a:r>
              <a:rPr lang="en-US" altLang="en-US">
                <a:solidFill>
                  <a:srgbClr val="FFCC66"/>
                </a:solidFill>
                <a:sym typeface="Monotype Sorts" pitchFamily="2" charset="2"/>
              </a:rPr>
              <a:t>	The Corporation and it Financial Processes</a:t>
            </a:r>
          </a:p>
          <a:p>
            <a:pPr indent="285750">
              <a:lnSpc>
                <a:spcPct val="110000"/>
              </a:lnSpc>
              <a:tabLst>
                <a:tab pos="628650" algn="l"/>
                <a:tab pos="1143000" algn="l"/>
              </a:tabLst>
            </a:pPr>
            <a:r>
              <a:rPr lang="en-US" altLang="en-US">
                <a:solidFill>
                  <a:srgbClr val="FFCC66"/>
                </a:solidFill>
                <a:sym typeface="Monotype Sorts" pitchFamily="2" charset="2"/>
              </a:rPr>
              <a:t>	Human Resources and Management Processes</a:t>
            </a:r>
          </a:p>
          <a:p>
            <a:pPr indent="285750">
              <a:lnSpc>
                <a:spcPct val="110000"/>
              </a:lnSpc>
              <a:tabLst>
                <a:tab pos="628650" algn="l"/>
                <a:tab pos="1143000" algn="l"/>
              </a:tabLst>
            </a:pPr>
            <a:r>
              <a:rPr lang="en-US" altLang="en-US">
                <a:solidFill>
                  <a:srgbClr val="FFCC66"/>
                </a:solidFill>
                <a:sym typeface="Monotype Sorts" pitchFamily="2" charset="2"/>
              </a:rPr>
              <a:t>	Innovation Processes</a:t>
            </a:r>
          </a:p>
          <a:p>
            <a:pPr indent="285750">
              <a:lnSpc>
                <a:spcPct val="110000"/>
              </a:lnSpc>
              <a:tabLst>
                <a:tab pos="628650" algn="l"/>
                <a:tab pos="1143000" algn="l"/>
              </a:tabLst>
            </a:pPr>
            <a:r>
              <a:rPr lang="en-US" altLang="en-US">
                <a:solidFill>
                  <a:srgbClr val="FFCC66"/>
                </a:solidFill>
                <a:sym typeface="Monotype Sorts" pitchFamily="2" charset="2"/>
              </a:rPr>
              <a:t>	Supply Chain Processes and Quality</a:t>
            </a:r>
            <a:endParaRPr lang="en-US" altLang="en-US">
              <a:solidFill>
                <a:srgbClr val="FFCC66"/>
              </a:solidFill>
            </a:endParaRPr>
          </a:p>
        </p:txBody>
      </p:sp>
      <p:sp>
        <p:nvSpPr>
          <p:cNvPr id="26628" name="Text Box 5"/>
          <p:cNvSpPr txBox="1">
            <a:spLocks noChangeArrowheads="1"/>
          </p:cNvSpPr>
          <p:nvPr/>
        </p:nvSpPr>
        <p:spPr bwMode="auto">
          <a:xfrm>
            <a:off x="3184525" y="4586288"/>
            <a:ext cx="184150" cy="396875"/>
          </a:xfrm>
          <a:prstGeom prst="rect">
            <a:avLst/>
          </a:prstGeom>
          <a:noFill/>
          <a:ln w="9525">
            <a:noFill/>
            <a:miter lim="800000"/>
            <a:headEnd/>
            <a:tailEnd/>
          </a:ln>
        </p:spPr>
        <p:txBody>
          <a:bodyPr wrap="none">
            <a:spAutoFit/>
          </a:bodyPr>
          <a:lstStyle/>
          <a:p>
            <a:pPr eaLnBrk="0" hangingPunct="0"/>
            <a:endParaRPr lang="en-US" sz="2000"/>
          </a:p>
        </p:txBody>
      </p:sp>
      <p:sp>
        <p:nvSpPr>
          <p:cNvPr id="13318" name="Rectangle 6"/>
          <p:cNvSpPr>
            <a:spLocks noChangeArrowheads="1"/>
          </p:cNvSpPr>
          <p:nvPr/>
        </p:nvSpPr>
        <p:spPr bwMode="auto">
          <a:xfrm>
            <a:off x="1828800" y="3962400"/>
            <a:ext cx="7010400" cy="1828800"/>
          </a:xfrm>
          <a:prstGeom prst="rect">
            <a:avLst/>
          </a:prstGeom>
          <a:noFill/>
          <a:ln w="9525">
            <a:noFill/>
            <a:miter lim="800000"/>
            <a:headEnd/>
            <a:tailEnd/>
          </a:ln>
        </p:spPr>
        <p:txBody>
          <a:bodyPr lIns="92075" tIns="46038" rIns="92075" bIns="46038"/>
          <a:lstStyle/>
          <a:p>
            <a:pPr indent="285750">
              <a:lnSpc>
                <a:spcPct val="110000"/>
              </a:lnSpc>
              <a:tabLst>
                <a:tab pos="628650" algn="l"/>
                <a:tab pos="1143000" algn="l"/>
              </a:tabLst>
            </a:pPr>
            <a:r>
              <a:rPr lang="en-US" altLang="en-US">
                <a:solidFill>
                  <a:schemeClr val="bg1"/>
                </a:solidFill>
                <a:sym typeface="Monotype Sorts" pitchFamily="2" charset="2"/>
              </a:rPr>
              <a:t>Advanced Topics:</a:t>
            </a:r>
            <a:endParaRPr lang="en-US" altLang="en-US">
              <a:solidFill>
                <a:srgbClr val="FFCC66"/>
              </a:solidFill>
              <a:sym typeface="Monotype Sorts" pitchFamily="2" charset="2"/>
            </a:endParaRPr>
          </a:p>
          <a:p>
            <a:pPr indent="285750">
              <a:lnSpc>
                <a:spcPct val="110000"/>
              </a:lnSpc>
              <a:tabLst>
                <a:tab pos="628650" algn="l"/>
                <a:tab pos="1143000" algn="l"/>
              </a:tabLst>
            </a:pPr>
            <a:r>
              <a:rPr lang="en-US" altLang="en-US">
                <a:solidFill>
                  <a:srgbClr val="FFCC66"/>
                </a:solidFill>
                <a:sym typeface="Monotype Sorts" pitchFamily="2" charset="2"/>
              </a:rPr>
              <a:t>	e-Business, Globalization, Outsourcing</a:t>
            </a:r>
          </a:p>
          <a:p>
            <a:pPr indent="285750">
              <a:lnSpc>
                <a:spcPct val="110000"/>
              </a:lnSpc>
              <a:tabLst>
                <a:tab pos="628650" algn="l"/>
                <a:tab pos="1143000" algn="l"/>
              </a:tabLst>
            </a:pPr>
            <a:r>
              <a:rPr lang="en-US" altLang="en-US">
                <a:solidFill>
                  <a:srgbClr val="FFCC66"/>
                </a:solidFill>
                <a:sym typeface="Monotype Sorts" pitchFamily="2" charset="2"/>
              </a:rPr>
              <a:t>	Entrepreneurship, Logistics</a:t>
            </a:r>
          </a:p>
          <a:p>
            <a:pPr indent="285750">
              <a:lnSpc>
                <a:spcPct val="110000"/>
              </a:lnSpc>
              <a:tabLst>
                <a:tab pos="628650" algn="l"/>
                <a:tab pos="1143000" algn="l"/>
              </a:tabLst>
            </a:pPr>
            <a:r>
              <a:rPr lang="en-US" altLang="en-US">
                <a:solidFill>
                  <a:srgbClr val="FFCC66"/>
                </a:solidFill>
                <a:sym typeface="Monotype Sorts" pitchFamily="2" charset="2"/>
              </a:rPr>
              <a:t>	Business Plans and Business Simulations</a:t>
            </a:r>
            <a:endParaRPr lang="en-US" altLang="en-US">
              <a:solidFill>
                <a:srgbClr val="FFCC66"/>
              </a:solidFill>
            </a:endParaRPr>
          </a:p>
        </p:txBody>
      </p:sp>
      <p:sp>
        <p:nvSpPr>
          <p:cNvPr id="26630" name="Text Box 7"/>
          <p:cNvSpPr txBox="1">
            <a:spLocks noChangeArrowheads="1"/>
          </p:cNvSpPr>
          <p:nvPr/>
        </p:nvSpPr>
        <p:spPr bwMode="auto">
          <a:xfrm>
            <a:off x="2422525" y="41275"/>
            <a:ext cx="184150" cy="457200"/>
          </a:xfrm>
          <a:prstGeom prst="rect">
            <a:avLst/>
          </a:prstGeom>
          <a:noFill/>
          <a:ln w="9525">
            <a:noFill/>
            <a:miter lim="800000"/>
            <a:headEnd/>
            <a:tailEnd/>
          </a:ln>
        </p:spPr>
        <p:txBody>
          <a:bodyPr wrap="none">
            <a:spAutoFit/>
          </a:bodyPr>
          <a:lstStyle/>
          <a:p>
            <a:endParaRPr lang="en-US"/>
          </a:p>
        </p:txBody>
      </p:sp>
      <p:sp>
        <p:nvSpPr>
          <p:cNvPr id="26631" name="Rectangle 8"/>
          <p:cNvSpPr>
            <a:spLocks noChangeArrowheads="1"/>
          </p:cNvSpPr>
          <p:nvPr/>
        </p:nvSpPr>
        <p:spPr bwMode="auto">
          <a:xfrm>
            <a:off x="914400" y="0"/>
            <a:ext cx="7772400" cy="838200"/>
          </a:xfrm>
          <a:prstGeom prst="rect">
            <a:avLst/>
          </a:prstGeom>
          <a:noFill/>
          <a:ln w="9525">
            <a:noFill/>
            <a:miter lim="800000"/>
            <a:headEnd/>
            <a:tailEnd/>
          </a:ln>
        </p:spPr>
        <p:txBody>
          <a:bodyPr anchor="ctr"/>
          <a:lstStyle/>
          <a:p>
            <a:pPr algn="ctr"/>
            <a:r>
              <a:rPr lang="en-US" sz="3600" b="1">
                <a:solidFill>
                  <a:schemeClr val="bg1"/>
                </a:solidFill>
              </a:rPr>
              <a:t>New Directions (Cont’d)</a:t>
            </a:r>
          </a:p>
        </p:txBody>
      </p:sp>
      <p:sp>
        <p:nvSpPr>
          <p:cNvPr id="12"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3" name="Slide Number Placeholder 2"/>
          <p:cNvSpPr>
            <a:spLocks noGrp="1"/>
          </p:cNvSpPr>
          <p:nvPr>
            <p:ph type="sldNum" sz="quarter" idx="12"/>
          </p:nvPr>
        </p:nvSpPr>
        <p:spPr>
          <a:xfrm>
            <a:off x="8839200" y="6686550"/>
            <a:ext cx="381000" cy="476250"/>
          </a:xfrm>
        </p:spPr>
        <p:txBody>
          <a:bodyPr/>
          <a:lstStyle/>
          <a:p>
            <a:pPr algn="l"/>
            <a:fld id="{6F7DB99D-A247-4446-BA39-B0B07B63EE04}" type="slidenum">
              <a:rPr lang="en-US" sz="1000">
                <a:solidFill>
                  <a:srgbClr val="262626"/>
                </a:solidFill>
              </a:rPr>
              <a:pPr algn="l"/>
              <a:t>16</a:t>
            </a:fld>
            <a:endParaRPr lang="en-US" sz="1000">
              <a:solidFill>
                <a:srgbClr val="262626"/>
              </a:solidFill>
            </a:endParaRPr>
          </a:p>
        </p:txBody>
      </p:sp>
      <p:sp>
        <p:nvSpPr>
          <p:cNvPr id="14"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anim calcmode="lin" valueType="num">
                                      <p:cBhvr additive="base">
                                        <p:cTn id="7" dur="500" fill="hold"/>
                                        <p:tgtEl>
                                          <p:spTgt spid="133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6">
                                            <p:txEl>
                                              <p:pRg st="1" end="1"/>
                                            </p:txEl>
                                          </p:spTgt>
                                        </p:tgtEl>
                                        <p:attrNameLst>
                                          <p:attrName>style.visibility</p:attrName>
                                        </p:attrNameLst>
                                      </p:cBhvr>
                                      <p:to>
                                        <p:strVal val="visible"/>
                                      </p:to>
                                    </p:set>
                                    <p:anim calcmode="lin" valueType="num">
                                      <p:cBhvr additive="base">
                                        <p:cTn id="13" dur="500" fill="hold"/>
                                        <p:tgtEl>
                                          <p:spTgt spid="133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6">
                                            <p:txEl>
                                              <p:pRg st="2" end="2"/>
                                            </p:txEl>
                                          </p:spTgt>
                                        </p:tgtEl>
                                        <p:attrNameLst>
                                          <p:attrName>style.visibility</p:attrName>
                                        </p:attrNameLst>
                                      </p:cBhvr>
                                      <p:to>
                                        <p:strVal val="visible"/>
                                      </p:to>
                                    </p:set>
                                    <p:anim calcmode="lin" valueType="num">
                                      <p:cBhvr additive="base">
                                        <p:cTn id="19" dur="500" fill="hold"/>
                                        <p:tgtEl>
                                          <p:spTgt spid="1331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6">
                                            <p:txEl>
                                              <p:pRg st="3" end="3"/>
                                            </p:txEl>
                                          </p:spTgt>
                                        </p:tgtEl>
                                        <p:attrNameLst>
                                          <p:attrName>style.visibility</p:attrName>
                                        </p:attrNameLst>
                                      </p:cBhvr>
                                      <p:to>
                                        <p:strVal val="visible"/>
                                      </p:to>
                                    </p:set>
                                    <p:anim calcmode="lin" valueType="num">
                                      <p:cBhvr additive="base">
                                        <p:cTn id="25" dur="500" fill="hold"/>
                                        <p:tgtEl>
                                          <p:spTgt spid="1331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316">
                                            <p:txEl>
                                              <p:pRg st="4" end="4"/>
                                            </p:txEl>
                                          </p:spTgt>
                                        </p:tgtEl>
                                        <p:attrNameLst>
                                          <p:attrName>style.visibility</p:attrName>
                                        </p:attrNameLst>
                                      </p:cBhvr>
                                      <p:to>
                                        <p:strVal val="visible"/>
                                      </p:to>
                                    </p:set>
                                    <p:anim calcmode="lin" valueType="num">
                                      <p:cBhvr additive="base">
                                        <p:cTn id="31" dur="500" fill="hold"/>
                                        <p:tgtEl>
                                          <p:spTgt spid="1331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13318">
                                            <p:txEl>
                                              <p:pRg st="0" end="0"/>
                                            </p:txEl>
                                          </p:spTgt>
                                        </p:tgtEl>
                                        <p:attrNameLst>
                                          <p:attrName>style.visibility</p:attrName>
                                        </p:attrNameLst>
                                      </p:cBhvr>
                                      <p:to>
                                        <p:strVal val="visible"/>
                                      </p:to>
                                    </p:set>
                                    <p:anim calcmode="lin" valueType="num">
                                      <p:cBhvr additive="base">
                                        <p:cTn id="37" dur="500" fill="hold"/>
                                        <p:tgtEl>
                                          <p:spTgt spid="13318">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33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grpId="0" nodeType="clickEffect">
                                  <p:stCondLst>
                                    <p:cond delay="0"/>
                                  </p:stCondLst>
                                  <p:childTnLst>
                                    <p:set>
                                      <p:cBhvr>
                                        <p:cTn id="42" dur="1" fill="hold">
                                          <p:stCondLst>
                                            <p:cond delay="0"/>
                                          </p:stCondLst>
                                        </p:cTn>
                                        <p:tgtEl>
                                          <p:spTgt spid="13318">
                                            <p:txEl>
                                              <p:pRg st="1" end="1"/>
                                            </p:txEl>
                                          </p:spTgt>
                                        </p:tgtEl>
                                        <p:attrNameLst>
                                          <p:attrName>style.visibility</p:attrName>
                                        </p:attrNameLst>
                                      </p:cBhvr>
                                      <p:to>
                                        <p:strVal val="visible"/>
                                      </p:to>
                                    </p:set>
                                    <p:anim calcmode="lin" valueType="num">
                                      <p:cBhvr additive="base">
                                        <p:cTn id="43" dur="500" fill="hold"/>
                                        <p:tgtEl>
                                          <p:spTgt spid="13318">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33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grpId="0" nodeType="clickEffect">
                                  <p:stCondLst>
                                    <p:cond delay="0"/>
                                  </p:stCondLst>
                                  <p:childTnLst>
                                    <p:set>
                                      <p:cBhvr>
                                        <p:cTn id="48" dur="1" fill="hold">
                                          <p:stCondLst>
                                            <p:cond delay="0"/>
                                          </p:stCondLst>
                                        </p:cTn>
                                        <p:tgtEl>
                                          <p:spTgt spid="13318">
                                            <p:txEl>
                                              <p:pRg st="2" end="2"/>
                                            </p:txEl>
                                          </p:spTgt>
                                        </p:tgtEl>
                                        <p:attrNameLst>
                                          <p:attrName>style.visibility</p:attrName>
                                        </p:attrNameLst>
                                      </p:cBhvr>
                                      <p:to>
                                        <p:strVal val="visible"/>
                                      </p:to>
                                    </p:set>
                                    <p:anim calcmode="lin" valueType="num">
                                      <p:cBhvr additive="base">
                                        <p:cTn id="49" dur="500" fill="hold"/>
                                        <p:tgtEl>
                                          <p:spTgt spid="13318">
                                            <p:txEl>
                                              <p:pRg st="2" end="2"/>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33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6" fill="hold" grpId="0" nodeType="clickEffect">
                                  <p:stCondLst>
                                    <p:cond delay="0"/>
                                  </p:stCondLst>
                                  <p:childTnLst>
                                    <p:set>
                                      <p:cBhvr>
                                        <p:cTn id="54" dur="1" fill="hold">
                                          <p:stCondLst>
                                            <p:cond delay="0"/>
                                          </p:stCondLst>
                                        </p:cTn>
                                        <p:tgtEl>
                                          <p:spTgt spid="13318">
                                            <p:txEl>
                                              <p:pRg st="3" end="3"/>
                                            </p:txEl>
                                          </p:spTgt>
                                        </p:tgtEl>
                                        <p:attrNameLst>
                                          <p:attrName>style.visibility</p:attrName>
                                        </p:attrNameLst>
                                      </p:cBhvr>
                                      <p:to>
                                        <p:strVal val="visible"/>
                                      </p:to>
                                    </p:set>
                                    <p:anim calcmode="lin" valueType="num">
                                      <p:cBhvr additive="base">
                                        <p:cTn id="55" dur="500" fill="hold"/>
                                        <p:tgtEl>
                                          <p:spTgt spid="13318">
                                            <p:txEl>
                                              <p:pRg st="3" end="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331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build="p" autoUpdateAnimBg="0"/>
      <p:bldP spid="13318"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ChangeArrowheads="1"/>
          </p:cNvSpPr>
          <p:nvPr>
            <p:ph type="title"/>
          </p:nvPr>
        </p:nvSpPr>
        <p:spPr>
          <a:xfrm>
            <a:off x="685800" y="152400"/>
            <a:ext cx="8077200" cy="762000"/>
          </a:xfrm>
          <a:noFill/>
        </p:spPr>
        <p:txBody>
          <a:bodyPr/>
          <a:lstStyle/>
          <a:p>
            <a:pPr>
              <a:lnSpc>
                <a:spcPct val="70000"/>
              </a:lnSpc>
            </a:pPr>
            <a:r>
              <a:rPr kumimoji="1" lang="en-US" sz="4000" b="1" smtClean="0">
                <a:solidFill>
                  <a:schemeClr val="bg1"/>
                </a:solidFill>
              </a:rPr>
              <a:t>Interdisciplinary Project Examples:</a:t>
            </a:r>
          </a:p>
        </p:txBody>
      </p:sp>
      <p:sp>
        <p:nvSpPr>
          <p:cNvPr id="27651" name="Text Box 3"/>
          <p:cNvSpPr txBox="1">
            <a:spLocks noChangeArrowheads="1"/>
          </p:cNvSpPr>
          <p:nvPr/>
        </p:nvSpPr>
        <p:spPr bwMode="auto">
          <a:xfrm>
            <a:off x="2193925" y="879475"/>
            <a:ext cx="2378075" cy="457200"/>
          </a:xfrm>
          <a:prstGeom prst="rect">
            <a:avLst/>
          </a:prstGeom>
          <a:noFill/>
          <a:ln w="9525">
            <a:noFill/>
            <a:miter lim="800000"/>
            <a:headEnd/>
            <a:tailEnd/>
          </a:ln>
        </p:spPr>
        <p:txBody>
          <a:bodyPr>
            <a:spAutoFit/>
          </a:bodyPr>
          <a:lstStyle/>
          <a:p>
            <a:endParaRPr lang="en-US"/>
          </a:p>
        </p:txBody>
      </p:sp>
      <p:sp>
        <p:nvSpPr>
          <p:cNvPr id="27652" name="Text Box 4"/>
          <p:cNvSpPr txBox="1">
            <a:spLocks noChangeArrowheads="1"/>
          </p:cNvSpPr>
          <p:nvPr/>
        </p:nvSpPr>
        <p:spPr bwMode="auto">
          <a:xfrm>
            <a:off x="4672013" y="700088"/>
            <a:ext cx="184150" cy="519112"/>
          </a:xfrm>
          <a:prstGeom prst="rect">
            <a:avLst/>
          </a:prstGeom>
          <a:noFill/>
          <a:ln w="9525">
            <a:noFill/>
            <a:miter lim="800000"/>
            <a:headEnd/>
            <a:tailEnd/>
          </a:ln>
        </p:spPr>
        <p:txBody>
          <a:bodyPr wrap="none">
            <a:spAutoFit/>
          </a:bodyPr>
          <a:lstStyle/>
          <a:p>
            <a:pPr algn="ctr" eaLnBrk="0" hangingPunct="0"/>
            <a:endParaRPr kumimoji="1" lang="en-US" sz="2800" b="1">
              <a:solidFill>
                <a:schemeClr val="bg1"/>
              </a:solidFill>
            </a:endParaRPr>
          </a:p>
        </p:txBody>
      </p:sp>
      <p:sp>
        <p:nvSpPr>
          <p:cNvPr id="437253" name="Rectangle 5"/>
          <p:cNvSpPr>
            <a:spLocks noGrp="1" noChangeArrowheads="1"/>
          </p:cNvSpPr>
          <p:nvPr>
            <p:ph type="body" idx="1"/>
          </p:nvPr>
        </p:nvSpPr>
        <p:spPr>
          <a:xfrm>
            <a:off x="762000" y="1143000"/>
            <a:ext cx="7772400" cy="4114800"/>
          </a:xfrm>
          <a:noFill/>
        </p:spPr>
        <p:txBody>
          <a:bodyPr/>
          <a:lstStyle/>
          <a:p>
            <a:pPr eaLnBrk="1" hangingPunct="1">
              <a:lnSpc>
                <a:spcPct val="90000"/>
              </a:lnSpc>
              <a:buClr>
                <a:srgbClr val="FFFFFF"/>
              </a:buClr>
            </a:pPr>
            <a:r>
              <a:rPr lang="en-US" sz="2400" b="1" smtClean="0">
                <a:solidFill>
                  <a:srgbClr val="FFCC00"/>
                </a:solidFill>
              </a:rPr>
              <a:t>Glove (Chiro, Eng and Business (law))</a:t>
            </a:r>
            <a:endParaRPr lang="en-US" sz="2400" smtClean="0">
              <a:solidFill>
                <a:schemeClr val="bg1"/>
              </a:solidFill>
            </a:endParaRPr>
          </a:p>
          <a:p>
            <a:pPr eaLnBrk="1" hangingPunct="1">
              <a:lnSpc>
                <a:spcPct val="90000"/>
              </a:lnSpc>
            </a:pPr>
            <a:r>
              <a:rPr lang="en-US" sz="2400" b="1" smtClean="0">
                <a:solidFill>
                  <a:srgbClr val="FFCC00"/>
                </a:solidFill>
              </a:rPr>
              <a:t>Robotic Musicians (A&amp;S, Music, Eng)</a:t>
            </a:r>
          </a:p>
          <a:p>
            <a:pPr eaLnBrk="1" hangingPunct="1">
              <a:lnSpc>
                <a:spcPct val="90000"/>
              </a:lnSpc>
            </a:pPr>
            <a:r>
              <a:rPr lang="en-US" sz="2400" b="1" smtClean="0">
                <a:solidFill>
                  <a:srgbClr val="FFCC00"/>
                </a:solidFill>
              </a:rPr>
              <a:t>E-Assessment (Education, Eng)</a:t>
            </a:r>
            <a:endParaRPr lang="en-US" sz="2800" b="1" smtClean="0">
              <a:solidFill>
                <a:srgbClr val="FFCC00"/>
              </a:solidFill>
            </a:endParaRPr>
          </a:p>
          <a:p>
            <a:pPr eaLnBrk="1" hangingPunct="1">
              <a:lnSpc>
                <a:spcPct val="90000"/>
              </a:lnSpc>
            </a:pPr>
            <a:r>
              <a:rPr lang="en-US" sz="2400" b="1" smtClean="0">
                <a:solidFill>
                  <a:srgbClr val="FFCC00"/>
                </a:solidFill>
              </a:rPr>
              <a:t>ConnCap (Education, Eng)</a:t>
            </a:r>
          </a:p>
          <a:p>
            <a:pPr eaLnBrk="1" hangingPunct="1">
              <a:lnSpc>
                <a:spcPct val="90000"/>
              </a:lnSpc>
            </a:pPr>
            <a:r>
              <a:rPr lang="en-US" sz="2400" b="1" smtClean="0">
                <a:solidFill>
                  <a:srgbClr val="FFCC00"/>
                </a:solidFill>
              </a:rPr>
              <a:t>Biometrics / Face ID (Bus, Eng, art (law))</a:t>
            </a:r>
          </a:p>
          <a:p>
            <a:pPr eaLnBrk="1" hangingPunct="1">
              <a:lnSpc>
                <a:spcPct val="90000"/>
              </a:lnSpc>
            </a:pPr>
            <a:r>
              <a:rPr lang="en-US" sz="2400" b="1" smtClean="0">
                <a:solidFill>
                  <a:srgbClr val="FFCC00"/>
                </a:solidFill>
              </a:rPr>
              <a:t>Tire changing (Bus, Eng)</a:t>
            </a:r>
          </a:p>
          <a:p>
            <a:pPr eaLnBrk="1" hangingPunct="1">
              <a:lnSpc>
                <a:spcPct val="90000"/>
              </a:lnSpc>
            </a:pPr>
            <a:r>
              <a:rPr lang="en-US" sz="2400" b="1" smtClean="0">
                <a:solidFill>
                  <a:srgbClr val="FFCC00"/>
                </a:solidFill>
              </a:rPr>
              <a:t>Reverse Engineering in Dentistry, Film Making (Eng, Art, Health sciences)</a:t>
            </a:r>
          </a:p>
          <a:p>
            <a:pPr eaLnBrk="1" hangingPunct="1">
              <a:lnSpc>
                <a:spcPct val="90000"/>
              </a:lnSpc>
            </a:pPr>
            <a:r>
              <a:rPr lang="en-US" sz="2400" b="1" smtClean="0">
                <a:solidFill>
                  <a:srgbClr val="FFCC00"/>
                </a:solidFill>
              </a:rPr>
              <a:t>Robotics prototyping based on task specification (R.E. </a:t>
            </a:r>
            <a:r>
              <a:rPr lang="en-US" sz="2400" b="1" smtClean="0">
                <a:solidFill>
                  <a:srgbClr val="FFC000"/>
                </a:solidFill>
              </a:rPr>
              <a:t>of Maths, statics, dynamics, E.E)</a:t>
            </a:r>
          </a:p>
          <a:p>
            <a:pPr eaLnBrk="1" hangingPunct="1">
              <a:lnSpc>
                <a:spcPct val="90000"/>
              </a:lnSpc>
            </a:pPr>
            <a:r>
              <a:rPr lang="en-US" sz="2400" b="1" smtClean="0">
                <a:solidFill>
                  <a:srgbClr val="FFC000"/>
                </a:solidFill>
              </a:rPr>
              <a:t>Traffic Control (vision, GPS, wireless).</a:t>
            </a:r>
          </a:p>
          <a:p>
            <a:pPr eaLnBrk="1" hangingPunct="1">
              <a:lnSpc>
                <a:spcPct val="90000"/>
              </a:lnSpc>
              <a:buClr>
                <a:srgbClr val="FFFFFF"/>
              </a:buClr>
            </a:pPr>
            <a:r>
              <a:rPr lang="en-US" sz="2400" b="1" smtClean="0">
                <a:solidFill>
                  <a:srgbClr val="FFC000"/>
                </a:solidFill>
              </a:rPr>
              <a:t>Across dept., school, campus, joint with Univ., school districts, industry, VC’s.</a:t>
            </a:r>
            <a:endParaRPr lang="en-US" sz="2800" smtClean="0">
              <a:solidFill>
                <a:srgbClr val="FFC000"/>
              </a:solidFill>
            </a:endParaRPr>
          </a:p>
          <a:p>
            <a:pPr lvl="1" eaLnBrk="1" hangingPunct="1">
              <a:lnSpc>
                <a:spcPct val="90000"/>
              </a:lnSpc>
              <a:buClr>
                <a:schemeClr val="accent1"/>
              </a:buClr>
            </a:pPr>
            <a:endParaRPr lang="en-US" smtClean="0">
              <a:solidFill>
                <a:srgbClr val="FFC000"/>
              </a:solidFill>
            </a:endParaRPr>
          </a:p>
        </p:txBody>
      </p:sp>
      <p:sp>
        <p:nvSpPr>
          <p:cNvPr id="10"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1" name="Slide Number Placeholder 2"/>
          <p:cNvSpPr>
            <a:spLocks noGrp="1"/>
          </p:cNvSpPr>
          <p:nvPr>
            <p:ph type="sldNum" sz="quarter" idx="12"/>
          </p:nvPr>
        </p:nvSpPr>
        <p:spPr>
          <a:xfrm>
            <a:off x="8839200" y="6686550"/>
            <a:ext cx="381000" cy="476250"/>
          </a:xfrm>
        </p:spPr>
        <p:txBody>
          <a:bodyPr/>
          <a:lstStyle/>
          <a:p>
            <a:pPr algn="l"/>
            <a:fld id="{32E15EE4-A6FE-4D44-9C85-240558E8934A}" type="slidenum">
              <a:rPr lang="en-US" sz="1000">
                <a:solidFill>
                  <a:srgbClr val="262626"/>
                </a:solidFill>
              </a:rPr>
              <a:pPr algn="l"/>
              <a:t>17</a:t>
            </a:fld>
            <a:endParaRPr lang="en-US" sz="1000">
              <a:solidFill>
                <a:srgbClr val="262626"/>
              </a:solidFill>
            </a:endParaRPr>
          </a:p>
        </p:txBody>
      </p:sp>
      <p:sp>
        <p:nvSpPr>
          <p:cNvPr id="12"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37253">
                                            <p:txEl>
                                              <p:pRg st="0" end="0"/>
                                            </p:txEl>
                                          </p:spTgt>
                                        </p:tgtEl>
                                        <p:attrNameLst>
                                          <p:attrName>style.visibility</p:attrName>
                                        </p:attrNameLst>
                                      </p:cBhvr>
                                      <p:to>
                                        <p:strVal val="visible"/>
                                      </p:to>
                                    </p:set>
                                    <p:anim calcmode="lin" valueType="num">
                                      <p:cBhvr additive="base">
                                        <p:cTn id="7" dur="500" fill="hold"/>
                                        <p:tgtEl>
                                          <p:spTgt spid="43725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372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37253">
                                            <p:txEl>
                                              <p:pRg st="1" end="1"/>
                                            </p:txEl>
                                          </p:spTgt>
                                        </p:tgtEl>
                                        <p:attrNameLst>
                                          <p:attrName>style.visibility</p:attrName>
                                        </p:attrNameLst>
                                      </p:cBhvr>
                                      <p:to>
                                        <p:strVal val="visible"/>
                                      </p:to>
                                    </p:set>
                                    <p:anim calcmode="lin" valueType="num">
                                      <p:cBhvr additive="base">
                                        <p:cTn id="13" dur="500" fill="hold"/>
                                        <p:tgtEl>
                                          <p:spTgt spid="43725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372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37253">
                                            <p:txEl>
                                              <p:pRg st="2" end="2"/>
                                            </p:txEl>
                                          </p:spTgt>
                                        </p:tgtEl>
                                        <p:attrNameLst>
                                          <p:attrName>style.visibility</p:attrName>
                                        </p:attrNameLst>
                                      </p:cBhvr>
                                      <p:to>
                                        <p:strVal val="visible"/>
                                      </p:to>
                                    </p:set>
                                    <p:anim calcmode="lin" valueType="num">
                                      <p:cBhvr additive="base">
                                        <p:cTn id="19" dur="500" fill="hold"/>
                                        <p:tgtEl>
                                          <p:spTgt spid="43725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3725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37253">
                                            <p:txEl>
                                              <p:pRg st="3" end="3"/>
                                            </p:txEl>
                                          </p:spTgt>
                                        </p:tgtEl>
                                        <p:attrNameLst>
                                          <p:attrName>style.visibility</p:attrName>
                                        </p:attrNameLst>
                                      </p:cBhvr>
                                      <p:to>
                                        <p:strVal val="visible"/>
                                      </p:to>
                                    </p:set>
                                    <p:anim calcmode="lin" valueType="num">
                                      <p:cBhvr additive="base">
                                        <p:cTn id="25" dur="500" fill="hold"/>
                                        <p:tgtEl>
                                          <p:spTgt spid="43725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3725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37253">
                                            <p:txEl>
                                              <p:pRg st="4" end="4"/>
                                            </p:txEl>
                                          </p:spTgt>
                                        </p:tgtEl>
                                        <p:attrNameLst>
                                          <p:attrName>style.visibility</p:attrName>
                                        </p:attrNameLst>
                                      </p:cBhvr>
                                      <p:to>
                                        <p:strVal val="visible"/>
                                      </p:to>
                                    </p:set>
                                    <p:anim calcmode="lin" valueType="num">
                                      <p:cBhvr additive="base">
                                        <p:cTn id="31" dur="500" fill="hold"/>
                                        <p:tgtEl>
                                          <p:spTgt spid="43725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3725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37253">
                                            <p:txEl>
                                              <p:pRg st="5" end="5"/>
                                            </p:txEl>
                                          </p:spTgt>
                                        </p:tgtEl>
                                        <p:attrNameLst>
                                          <p:attrName>style.visibility</p:attrName>
                                        </p:attrNameLst>
                                      </p:cBhvr>
                                      <p:to>
                                        <p:strVal val="visible"/>
                                      </p:to>
                                    </p:set>
                                    <p:anim calcmode="lin" valueType="num">
                                      <p:cBhvr additive="base">
                                        <p:cTn id="37" dur="500" fill="hold"/>
                                        <p:tgtEl>
                                          <p:spTgt spid="43725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3725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37253">
                                            <p:txEl>
                                              <p:pRg st="6" end="6"/>
                                            </p:txEl>
                                          </p:spTgt>
                                        </p:tgtEl>
                                        <p:attrNameLst>
                                          <p:attrName>style.visibility</p:attrName>
                                        </p:attrNameLst>
                                      </p:cBhvr>
                                      <p:to>
                                        <p:strVal val="visible"/>
                                      </p:to>
                                    </p:set>
                                    <p:anim calcmode="lin" valueType="num">
                                      <p:cBhvr additive="base">
                                        <p:cTn id="43" dur="500" fill="hold"/>
                                        <p:tgtEl>
                                          <p:spTgt spid="43725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3725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437253">
                                            <p:txEl>
                                              <p:pRg st="7" end="7"/>
                                            </p:txEl>
                                          </p:spTgt>
                                        </p:tgtEl>
                                        <p:attrNameLst>
                                          <p:attrName>style.visibility</p:attrName>
                                        </p:attrNameLst>
                                      </p:cBhvr>
                                      <p:to>
                                        <p:strVal val="visible"/>
                                      </p:to>
                                    </p:set>
                                    <p:anim calcmode="lin" valueType="num">
                                      <p:cBhvr additive="base">
                                        <p:cTn id="49" dur="500" fill="hold"/>
                                        <p:tgtEl>
                                          <p:spTgt spid="437253">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3725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437253">
                                            <p:txEl>
                                              <p:pRg st="8" end="8"/>
                                            </p:txEl>
                                          </p:spTgt>
                                        </p:tgtEl>
                                        <p:attrNameLst>
                                          <p:attrName>style.visibility</p:attrName>
                                        </p:attrNameLst>
                                      </p:cBhvr>
                                      <p:to>
                                        <p:strVal val="visible"/>
                                      </p:to>
                                    </p:set>
                                    <p:anim calcmode="lin" valueType="num">
                                      <p:cBhvr additive="base">
                                        <p:cTn id="55" dur="500" fill="hold"/>
                                        <p:tgtEl>
                                          <p:spTgt spid="437253">
                                            <p:txEl>
                                              <p:pRg st="8" end="8"/>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3725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437253">
                                            <p:txEl>
                                              <p:pRg st="9" end="9"/>
                                            </p:txEl>
                                          </p:spTgt>
                                        </p:tgtEl>
                                        <p:attrNameLst>
                                          <p:attrName>style.visibility</p:attrName>
                                        </p:attrNameLst>
                                      </p:cBhvr>
                                      <p:to>
                                        <p:strVal val="visible"/>
                                      </p:to>
                                    </p:set>
                                    <p:anim calcmode="lin" valueType="num">
                                      <p:cBhvr additive="base">
                                        <p:cTn id="61" dur="500" fill="hold"/>
                                        <p:tgtEl>
                                          <p:spTgt spid="437253">
                                            <p:txEl>
                                              <p:pRg st="9" end="9"/>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43725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3" grpId="0" build="p" bldLvl="2"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ChangeArrowheads="1"/>
          </p:cNvSpPr>
          <p:nvPr>
            <p:ph type="title"/>
          </p:nvPr>
        </p:nvSpPr>
        <p:spPr>
          <a:xfrm>
            <a:off x="685800" y="152400"/>
            <a:ext cx="8077200" cy="762000"/>
          </a:xfrm>
          <a:noFill/>
        </p:spPr>
        <p:txBody>
          <a:bodyPr/>
          <a:lstStyle/>
          <a:p>
            <a:pPr>
              <a:lnSpc>
                <a:spcPct val="70000"/>
              </a:lnSpc>
            </a:pPr>
            <a:r>
              <a:rPr kumimoji="1" lang="en-US" sz="4000" b="1" smtClean="0">
                <a:solidFill>
                  <a:schemeClr val="bg1"/>
                </a:solidFill>
              </a:rPr>
              <a:t>School of Engineering @ UB</a:t>
            </a:r>
          </a:p>
        </p:txBody>
      </p:sp>
      <p:sp>
        <p:nvSpPr>
          <p:cNvPr id="28675" name="Text Box 3"/>
          <p:cNvSpPr txBox="1">
            <a:spLocks noChangeArrowheads="1"/>
          </p:cNvSpPr>
          <p:nvPr/>
        </p:nvSpPr>
        <p:spPr bwMode="auto">
          <a:xfrm>
            <a:off x="2193925" y="879475"/>
            <a:ext cx="2378075" cy="457200"/>
          </a:xfrm>
          <a:prstGeom prst="rect">
            <a:avLst/>
          </a:prstGeom>
          <a:noFill/>
          <a:ln w="9525">
            <a:noFill/>
            <a:miter lim="800000"/>
            <a:headEnd/>
            <a:tailEnd/>
          </a:ln>
        </p:spPr>
        <p:txBody>
          <a:bodyPr>
            <a:spAutoFit/>
          </a:bodyPr>
          <a:lstStyle/>
          <a:p>
            <a:endParaRPr lang="en-US"/>
          </a:p>
        </p:txBody>
      </p:sp>
      <p:sp>
        <p:nvSpPr>
          <p:cNvPr id="28676" name="Text Box 4"/>
          <p:cNvSpPr txBox="1">
            <a:spLocks noChangeArrowheads="1"/>
          </p:cNvSpPr>
          <p:nvPr/>
        </p:nvSpPr>
        <p:spPr bwMode="auto">
          <a:xfrm>
            <a:off x="4672013" y="700088"/>
            <a:ext cx="184150" cy="519112"/>
          </a:xfrm>
          <a:prstGeom prst="rect">
            <a:avLst/>
          </a:prstGeom>
          <a:noFill/>
          <a:ln w="9525">
            <a:noFill/>
            <a:miter lim="800000"/>
            <a:headEnd/>
            <a:tailEnd/>
          </a:ln>
        </p:spPr>
        <p:txBody>
          <a:bodyPr wrap="none">
            <a:spAutoFit/>
          </a:bodyPr>
          <a:lstStyle/>
          <a:p>
            <a:pPr algn="ctr" eaLnBrk="0" hangingPunct="0"/>
            <a:endParaRPr kumimoji="1" lang="en-US" sz="2800" b="1">
              <a:solidFill>
                <a:schemeClr val="bg1"/>
              </a:solidFill>
            </a:endParaRPr>
          </a:p>
        </p:txBody>
      </p:sp>
      <p:sp>
        <p:nvSpPr>
          <p:cNvPr id="437253" name="Rectangle 5"/>
          <p:cNvSpPr>
            <a:spLocks noGrp="1" noChangeArrowheads="1"/>
          </p:cNvSpPr>
          <p:nvPr>
            <p:ph type="body" idx="1"/>
          </p:nvPr>
        </p:nvSpPr>
        <p:spPr>
          <a:xfrm>
            <a:off x="0" y="990600"/>
            <a:ext cx="5486400" cy="5562600"/>
          </a:xfrm>
          <a:noFill/>
        </p:spPr>
        <p:txBody>
          <a:bodyPr/>
          <a:lstStyle/>
          <a:p>
            <a:pPr lvl="1">
              <a:buFontTx/>
              <a:buChar char="•"/>
            </a:pPr>
            <a:r>
              <a:rPr lang="en-US" sz="2200" smtClean="0">
                <a:solidFill>
                  <a:srgbClr val="FFC000"/>
                </a:solidFill>
              </a:rPr>
              <a:t> The fastest growing School of Engineering in the nation (among 300+ accredited engineering schools)</a:t>
            </a:r>
          </a:p>
          <a:p>
            <a:pPr lvl="1">
              <a:buFontTx/>
              <a:buChar char="•"/>
            </a:pPr>
            <a:r>
              <a:rPr lang="en-US" sz="2200" smtClean="0">
                <a:solidFill>
                  <a:srgbClr val="FFC000"/>
                </a:solidFill>
              </a:rPr>
              <a:t> The largest graduate engineering program in CT</a:t>
            </a:r>
          </a:p>
          <a:p>
            <a:pPr lvl="1">
              <a:buFontTx/>
              <a:buChar char="•"/>
            </a:pPr>
            <a:r>
              <a:rPr lang="en-US" sz="2200" smtClean="0">
                <a:solidFill>
                  <a:srgbClr val="FFC000"/>
                </a:solidFill>
              </a:rPr>
              <a:t> One of the three largest engineering programs in New England</a:t>
            </a:r>
          </a:p>
          <a:p>
            <a:pPr lvl="1">
              <a:buFontTx/>
              <a:buChar char="•"/>
            </a:pPr>
            <a:r>
              <a:rPr lang="en-US" sz="2200" smtClean="0">
                <a:solidFill>
                  <a:srgbClr val="FFC000"/>
                </a:solidFill>
              </a:rPr>
              <a:t> The only Ph.D. program in Computer Science and Engineering in New England</a:t>
            </a:r>
          </a:p>
          <a:p>
            <a:pPr lvl="1">
              <a:buFontTx/>
              <a:buChar char="•"/>
            </a:pPr>
            <a:r>
              <a:rPr lang="en-US" sz="2200" smtClean="0">
                <a:solidFill>
                  <a:srgbClr val="FFC000"/>
                </a:solidFill>
              </a:rPr>
              <a:t> Dual degree programs</a:t>
            </a:r>
          </a:p>
          <a:p>
            <a:pPr lvl="1">
              <a:buFontTx/>
              <a:buChar char="•"/>
            </a:pPr>
            <a:r>
              <a:rPr lang="en-US" sz="2200" smtClean="0">
                <a:solidFill>
                  <a:srgbClr val="FFC000"/>
                </a:solidFill>
              </a:rPr>
              <a:t> More than 75 full and part time faculty members</a:t>
            </a:r>
          </a:p>
          <a:p>
            <a:pPr lvl="1"/>
            <a:endParaRPr lang="en-US" sz="2200" smtClean="0"/>
          </a:p>
          <a:p>
            <a:pPr lvl="1" eaLnBrk="1" hangingPunct="1">
              <a:lnSpc>
                <a:spcPct val="90000"/>
              </a:lnSpc>
              <a:buClr>
                <a:schemeClr val="accent1"/>
              </a:buClr>
            </a:pPr>
            <a:endParaRPr lang="en-US" sz="2200" smtClean="0">
              <a:solidFill>
                <a:srgbClr val="FFC000"/>
              </a:solidFill>
            </a:endParaRPr>
          </a:p>
        </p:txBody>
      </p:sp>
      <p:pic>
        <p:nvPicPr>
          <p:cNvPr id="10" name="Picture 15" descr="se_10"/>
          <p:cNvPicPr>
            <a:picLocks noChangeAspect="1" noChangeArrowheads="1"/>
          </p:cNvPicPr>
          <p:nvPr/>
        </p:nvPicPr>
        <p:blipFill>
          <a:blip r:embed="rId2"/>
          <a:srcRect b="6215"/>
          <a:stretch>
            <a:fillRect/>
          </a:stretch>
        </p:blipFill>
        <p:spPr bwMode="auto">
          <a:xfrm>
            <a:off x="5638800" y="838200"/>
            <a:ext cx="3352800" cy="5562600"/>
          </a:xfrm>
          <a:prstGeom prst="rect">
            <a:avLst/>
          </a:prstGeom>
          <a:ln>
            <a:noFill/>
          </a:ln>
          <a:effectLst>
            <a:outerShdw blurRad="292100" dist="139700" dir="2700000" algn="tl" rotWithShape="0">
              <a:srgbClr val="333333">
                <a:alpha val="65000"/>
              </a:srgbClr>
            </a:outerShdw>
          </a:effectLst>
        </p:spPr>
      </p:pic>
      <p:sp>
        <p:nvSpPr>
          <p:cNvPr id="11"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2" name="Slide Number Placeholder 2"/>
          <p:cNvSpPr>
            <a:spLocks noGrp="1"/>
          </p:cNvSpPr>
          <p:nvPr>
            <p:ph type="sldNum" sz="quarter" idx="12"/>
          </p:nvPr>
        </p:nvSpPr>
        <p:spPr>
          <a:xfrm>
            <a:off x="8839200" y="6686550"/>
            <a:ext cx="381000" cy="476250"/>
          </a:xfrm>
        </p:spPr>
        <p:txBody>
          <a:bodyPr/>
          <a:lstStyle/>
          <a:p>
            <a:pPr algn="l"/>
            <a:fld id="{70EC5396-37A7-447D-9249-55772FC7EB89}" type="slidenum">
              <a:rPr lang="en-US" sz="1000">
                <a:solidFill>
                  <a:srgbClr val="262626"/>
                </a:solidFill>
              </a:rPr>
              <a:pPr algn="l"/>
              <a:t>18</a:t>
            </a:fld>
            <a:endParaRPr lang="en-US" sz="1000">
              <a:solidFill>
                <a:srgbClr val="262626"/>
              </a:solidFill>
            </a:endParaRPr>
          </a:p>
        </p:txBody>
      </p:sp>
      <p:sp>
        <p:nvSpPr>
          <p:cNvPr id="13"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37253">
                                            <p:txEl>
                                              <p:pRg st="0" end="0"/>
                                            </p:txEl>
                                          </p:spTgt>
                                        </p:tgtEl>
                                        <p:attrNameLst>
                                          <p:attrName>style.visibility</p:attrName>
                                        </p:attrNameLst>
                                      </p:cBhvr>
                                      <p:to>
                                        <p:strVal val="visible"/>
                                      </p:to>
                                    </p:set>
                                    <p:anim calcmode="lin" valueType="num">
                                      <p:cBhvr additive="base">
                                        <p:cTn id="7" dur="500" fill="hold"/>
                                        <p:tgtEl>
                                          <p:spTgt spid="43725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372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37253">
                                            <p:txEl>
                                              <p:pRg st="1" end="1"/>
                                            </p:txEl>
                                          </p:spTgt>
                                        </p:tgtEl>
                                        <p:attrNameLst>
                                          <p:attrName>style.visibility</p:attrName>
                                        </p:attrNameLst>
                                      </p:cBhvr>
                                      <p:to>
                                        <p:strVal val="visible"/>
                                      </p:to>
                                    </p:set>
                                    <p:anim calcmode="lin" valueType="num">
                                      <p:cBhvr additive="base">
                                        <p:cTn id="13" dur="500" fill="hold"/>
                                        <p:tgtEl>
                                          <p:spTgt spid="43725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372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37253">
                                            <p:txEl>
                                              <p:pRg st="2" end="2"/>
                                            </p:txEl>
                                          </p:spTgt>
                                        </p:tgtEl>
                                        <p:attrNameLst>
                                          <p:attrName>style.visibility</p:attrName>
                                        </p:attrNameLst>
                                      </p:cBhvr>
                                      <p:to>
                                        <p:strVal val="visible"/>
                                      </p:to>
                                    </p:set>
                                    <p:anim calcmode="lin" valueType="num">
                                      <p:cBhvr additive="base">
                                        <p:cTn id="19" dur="500" fill="hold"/>
                                        <p:tgtEl>
                                          <p:spTgt spid="43725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3725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37253">
                                            <p:txEl>
                                              <p:pRg st="3" end="3"/>
                                            </p:txEl>
                                          </p:spTgt>
                                        </p:tgtEl>
                                        <p:attrNameLst>
                                          <p:attrName>style.visibility</p:attrName>
                                        </p:attrNameLst>
                                      </p:cBhvr>
                                      <p:to>
                                        <p:strVal val="visible"/>
                                      </p:to>
                                    </p:set>
                                    <p:anim calcmode="lin" valueType="num">
                                      <p:cBhvr additive="base">
                                        <p:cTn id="25" dur="500" fill="hold"/>
                                        <p:tgtEl>
                                          <p:spTgt spid="43725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3725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37253">
                                            <p:txEl>
                                              <p:pRg st="4" end="4"/>
                                            </p:txEl>
                                          </p:spTgt>
                                        </p:tgtEl>
                                        <p:attrNameLst>
                                          <p:attrName>style.visibility</p:attrName>
                                        </p:attrNameLst>
                                      </p:cBhvr>
                                      <p:to>
                                        <p:strVal val="visible"/>
                                      </p:to>
                                    </p:set>
                                    <p:anim calcmode="lin" valueType="num">
                                      <p:cBhvr additive="base">
                                        <p:cTn id="31" dur="500" fill="hold"/>
                                        <p:tgtEl>
                                          <p:spTgt spid="43725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3725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37253">
                                            <p:txEl>
                                              <p:pRg st="5" end="5"/>
                                            </p:txEl>
                                          </p:spTgt>
                                        </p:tgtEl>
                                        <p:attrNameLst>
                                          <p:attrName>style.visibility</p:attrName>
                                        </p:attrNameLst>
                                      </p:cBhvr>
                                      <p:to>
                                        <p:strVal val="visible"/>
                                      </p:to>
                                    </p:set>
                                    <p:anim calcmode="lin" valueType="num">
                                      <p:cBhvr additive="base">
                                        <p:cTn id="37" dur="500" fill="hold"/>
                                        <p:tgtEl>
                                          <p:spTgt spid="43725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3725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3" grpId="0" build="p" bldLvl="2"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2193925" y="879475"/>
            <a:ext cx="2378075" cy="457200"/>
          </a:xfrm>
          <a:prstGeom prst="rect">
            <a:avLst/>
          </a:prstGeom>
          <a:noFill/>
          <a:ln w="9525">
            <a:noFill/>
            <a:miter lim="800000"/>
            <a:headEnd/>
            <a:tailEnd/>
          </a:ln>
        </p:spPr>
        <p:txBody>
          <a:bodyPr>
            <a:spAutoFit/>
          </a:bodyPr>
          <a:lstStyle/>
          <a:p>
            <a:endParaRPr lang="en-US"/>
          </a:p>
        </p:txBody>
      </p:sp>
      <p:sp>
        <p:nvSpPr>
          <p:cNvPr id="29699" name="Text Box 4"/>
          <p:cNvSpPr txBox="1">
            <a:spLocks noChangeArrowheads="1"/>
          </p:cNvSpPr>
          <p:nvPr/>
        </p:nvSpPr>
        <p:spPr bwMode="auto">
          <a:xfrm>
            <a:off x="4672013" y="700088"/>
            <a:ext cx="184150" cy="519112"/>
          </a:xfrm>
          <a:prstGeom prst="rect">
            <a:avLst/>
          </a:prstGeom>
          <a:noFill/>
          <a:ln w="9525">
            <a:noFill/>
            <a:miter lim="800000"/>
            <a:headEnd/>
            <a:tailEnd/>
          </a:ln>
        </p:spPr>
        <p:txBody>
          <a:bodyPr wrap="none">
            <a:spAutoFit/>
          </a:bodyPr>
          <a:lstStyle/>
          <a:p>
            <a:pPr algn="ctr" eaLnBrk="0" hangingPunct="0"/>
            <a:endParaRPr kumimoji="1" lang="en-US" sz="2800" b="1">
              <a:solidFill>
                <a:schemeClr val="bg1"/>
              </a:solidFill>
            </a:endParaRPr>
          </a:p>
        </p:txBody>
      </p:sp>
      <p:pic>
        <p:nvPicPr>
          <p:cNvPr id="13" name="Picture 12" descr="EngineeringBooming - CT Post 112207 A.jpg"/>
          <p:cNvPicPr>
            <a:picLocks noChangeAspect="1"/>
          </p:cNvPicPr>
          <p:nvPr/>
        </p:nvPicPr>
        <p:blipFill>
          <a:blip r:embed="rId2"/>
          <a:stretch>
            <a:fillRect/>
          </a:stretch>
        </p:blipFill>
        <p:spPr>
          <a:xfrm>
            <a:off x="533400" y="762000"/>
            <a:ext cx="4224338" cy="5334000"/>
          </a:xfrm>
          <a:prstGeom prst="rect">
            <a:avLst/>
          </a:prstGeom>
          <a:ln>
            <a:noFill/>
          </a:ln>
          <a:effectLst>
            <a:outerShdw blurRad="190500" algn="tl" rotWithShape="0">
              <a:srgbClr val="000000">
                <a:alpha val="70000"/>
              </a:srgbClr>
            </a:outerShdw>
          </a:effectLst>
        </p:spPr>
      </p:pic>
      <p:pic>
        <p:nvPicPr>
          <p:cNvPr id="14" name="Picture 13" descr="EngineeringBooming - CT Post 112207 B.jpg"/>
          <p:cNvPicPr>
            <a:picLocks noChangeAspect="1"/>
          </p:cNvPicPr>
          <p:nvPr/>
        </p:nvPicPr>
        <p:blipFill>
          <a:blip r:embed="rId3"/>
          <a:stretch>
            <a:fillRect/>
          </a:stretch>
        </p:blipFill>
        <p:spPr>
          <a:xfrm>
            <a:off x="3200400" y="3276600"/>
            <a:ext cx="5486400" cy="3289300"/>
          </a:xfrm>
          <a:prstGeom prst="rect">
            <a:avLst/>
          </a:prstGeom>
          <a:ln>
            <a:noFill/>
          </a:ln>
          <a:effectLst>
            <a:outerShdw blurRad="190500" algn="tl" rotWithShape="0">
              <a:srgbClr val="000000">
                <a:alpha val="70000"/>
              </a:srgbClr>
            </a:outerShdw>
          </a:effectLst>
        </p:spPr>
      </p:pic>
      <p:sp>
        <p:nvSpPr>
          <p:cNvPr id="15" name="Rounded Rectangle 14"/>
          <p:cNvSpPr/>
          <p:nvPr/>
        </p:nvSpPr>
        <p:spPr bwMode="auto">
          <a:xfrm>
            <a:off x="4876800" y="1066800"/>
            <a:ext cx="3886200" cy="1981200"/>
          </a:xfrm>
          <a:prstGeom prst="roundRect">
            <a:avLst/>
          </a:prstGeom>
          <a:solidFill>
            <a:srgbClr val="000066"/>
          </a:solidFill>
        </p:spPr>
        <p:style>
          <a:lnRef idx="1">
            <a:schemeClr val="accent2"/>
          </a:lnRef>
          <a:fillRef idx="2">
            <a:schemeClr val="accent2"/>
          </a:fillRef>
          <a:effectRef idx="1">
            <a:schemeClr val="accent2"/>
          </a:effectRef>
          <a:fontRef idx="minor">
            <a:schemeClr val="dk1"/>
          </a:fontRef>
        </p:style>
        <p:txBody>
          <a:bodyPr anchor="ctr"/>
          <a:lstStyle/>
          <a:p>
            <a:pPr algn="ctr"/>
            <a:r>
              <a:rPr lang="en-US" sz="2200" b="1">
                <a:solidFill>
                  <a:schemeClr val="bg1"/>
                </a:solidFill>
              </a:rPr>
              <a:t>“UB’s Engineering School, </a:t>
            </a:r>
          </a:p>
          <a:p>
            <a:pPr algn="ctr"/>
            <a:r>
              <a:rPr lang="en-US" sz="2200" b="1">
                <a:solidFill>
                  <a:schemeClr val="bg1"/>
                </a:solidFill>
              </a:rPr>
              <a:t>with 1,250 students, is among </a:t>
            </a:r>
          </a:p>
          <a:p>
            <a:pPr algn="ctr"/>
            <a:r>
              <a:rPr lang="en-US" sz="2200" b="1" u="sng">
                <a:solidFill>
                  <a:schemeClr val="bg1"/>
                </a:solidFill>
              </a:rPr>
              <a:t>top three for enrollment </a:t>
            </a:r>
          </a:p>
          <a:p>
            <a:pPr algn="ctr"/>
            <a:r>
              <a:rPr lang="en-US" sz="2200" b="1">
                <a:solidFill>
                  <a:schemeClr val="bg1"/>
                </a:solidFill>
              </a:rPr>
              <a:t>in New England.”</a:t>
            </a:r>
          </a:p>
          <a:p>
            <a:pPr algn="r"/>
            <a:endParaRPr lang="en-US" sz="2200" b="1">
              <a:solidFill>
                <a:schemeClr val="bg1"/>
              </a:solidFill>
            </a:endParaRPr>
          </a:p>
          <a:p>
            <a:pPr algn="ctr"/>
            <a:r>
              <a:rPr lang="en-US" sz="2200" b="1">
                <a:solidFill>
                  <a:schemeClr val="bg1"/>
                </a:solidFill>
              </a:rPr>
              <a:t>CT Post 11/22/2007</a:t>
            </a:r>
          </a:p>
        </p:txBody>
      </p:sp>
      <p:sp>
        <p:nvSpPr>
          <p:cNvPr id="29703" name="Rectangle 2"/>
          <p:cNvSpPr>
            <a:spLocks noChangeArrowheads="1"/>
          </p:cNvSpPr>
          <p:nvPr>
            <p:ph type="title"/>
          </p:nvPr>
        </p:nvSpPr>
        <p:spPr>
          <a:xfrm>
            <a:off x="762000" y="0"/>
            <a:ext cx="8077200" cy="762000"/>
          </a:xfrm>
          <a:noFill/>
        </p:spPr>
        <p:txBody>
          <a:bodyPr/>
          <a:lstStyle/>
          <a:p>
            <a:pPr>
              <a:lnSpc>
                <a:spcPct val="70000"/>
              </a:lnSpc>
            </a:pPr>
            <a:r>
              <a:rPr kumimoji="1" lang="en-US" sz="4000" b="1" smtClean="0">
                <a:solidFill>
                  <a:schemeClr val="bg1"/>
                </a:solidFill>
              </a:rPr>
              <a:t>School of Engineering @ UB</a:t>
            </a:r>
          </a:p>
        </p:txBody>
      </p:sp>
      <p:sp>
        <p:nvSpPr>
          <p:cNvPr id="17"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8" name="Slide Number Placeholder 2"/>
          <p:cNvSpPr>
            <a:spLocks noGrp="1"/>
          </p:cNvSpPr>
          <p:nvPr>
            <p:ph type="sldNum" sz="quarter" idx="12"/>
          </p:nvPr>
        </p:nvSpPr>
        <p:spPr>
          <a:xfrm>
            <a:off x="8839200" y="6686550"/>
            <a:ext cx="381000" cy="476250"/>
          </a:xfrm>
        </p:spPr>
        <p:txBody>
          <a:bodyPr/>
          <a:lstStyle/>
          <a:p>
            <a:pPr algn="l"/>
            <a:fld id="{FA582471-7F0D-4C8B-9C9D-548BF92933A4}" type="slidenum">
              <a:rPr lang="en-US" sz="1000">
                <a:solidFill>
                  <a:srgbClr val="262626"/>
                </a:solidFill>
              </a:rPr>
              <a:pPr algn="l"/>
              <a:t>19</a:t>
            </a:fld>
            <a:endParaRPr lang="en-US" sz="1000">
              <a:solidFill>
                <a:srgbClr val="262626"/>
              </a:solidFill>
            </a:endParaRPr>
          </a:p>
        </p:txBody>
      </p:sp>
      <p:sp>
        <p:nvSpPr>
          <p:cNvPr id="19"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ChangeArrowheads="1"/>
          </p:cNvSpPr>
          <p:nvPr>
            <p:ph type="title"/>
          </p:nvPr>
        </p:nvSpPr>
        <p:spPr>
          <a:xfrm>
            <a:off x="685800" y="152400"/>
            <a:ext cx="8077200" cy="762000"/>
          </a:xfrm>
          <a:noFill/>
        </p:spPr>
        <p:txBody>
          <a:bodyPr/>
          <a:lstStyle/>
          <a:p>
            <a:pPr>
              <a:lnSpc>
                <a:spcPct val="70000"/>
              </a:lnSpc>
            </a:pPr>
            <a:r>
              <a:rPr kumimoji="1" lang="en-US" sz="4000" b="1" smtClean="0">
                <a:solidFill>
                  <a:schemeClr val="bg1"/>
                </a:solidFill>
              </a:rPr>
              <a:t>Outline</a:t>
            </a:r>
            <a:endParaRPr lang="en-US" sz="4000" b="1" smtClean="0">
              <a:solidFill>
                <a:srgbClr val="FFCC00"/>
              </a:solidFill>
            </a:endParaRPr>
          </a:p>
        </p:txBody>
      </p:sp>
      <p:sp>
        <p:nvSpPr>
          <p:cNvPr id="12291" name="Text Box 3"/>
          <p:cNvSpPr txBox="1">
            <a:spLocks noChangeArrowheads="1"/>
          </p:cNvSpPr>
          <p:nvPr/>
        </p:nvSpPr>
        <p:spPr bwMode="auto">
          <a:xfrm>
            <a:off x="2193925" y="879475"/>
            <a:ext cx="2378075" cy="457200"/>
          </a:xfrm>
          <a:prstGeom prst="rect">
            <a:avLst/>
          </a:prstGeom>
          <a:noFill/>
          <a:ln w="9525">
            <a:noFill/>
            <a:miter lim="800000"/>
            <a:headEnd/>
            <a:tailEnd/>
          </a:ln>
        </p:spPr>
        <p:txBody>
          <a:bodyPr>
            <a:spAutoFit/>
          </a:bodyPr>
          <a:lstStyle/>
          <a:p>
            <a:endParaRPr lang="en-US"/>
          </a:p>
        </p:txBody>
      </p:sp>
      <p:sp>
        <p:nvSpPr>
          <p:cNvPr id="455684" name="Rectangle 4"/>
          <p:cNvSpPr>
            <a:spLocks noGrp="1" noChangeArrowheads="1"/>
          </p:cNvSpPr>
          <p:nvPr>
            <p:ph type="body" idx="1"/>
          </p:nvPr>
        </p:nvSpPr>
        <p:spPr>
          <a:xfrm>
            <a:off x="990600" y="1524000"/>
            <a:ext cx="7772400" cy="4114800"/>
          </a:xfrm>
          <a:noFill/>
        </p:spPr>
        <p:txBody>
          <a:bodyPr/>
          <a:lstStyle/>
          <a:p>
            <a:pPr eaLnBrk="1" hangingPunct="1">
              <a:lnSpc>
                <a:spcPct val="80000"/>
              </a:lnSpc>
              <a:buClr>
                <a:srgbClr val="FFFFFF"/>
              </a:buClr>
            </a:pPr>
            <a:r>
              <a:rPr lang="en-US" sz="2800" b="1" smtClean="0">
                <a:solidFill>
                  <a:srgbClr val="FFC000"/>
                </a:solidFill>
              </a:rPr>
              <a:t>Central Issues in Education and Research</a:t>
            </a:r>
          </a:p>
          <a:p>
            <a:pPr eaLnBrk="1" hangingPunct="1">
              <a:lnSpc>
                <a:spcPct val="80000"/>
              </a:lnSpc>
              <a:buClr>
                <a:srgbClr val="FFFFFF"/>
              </a:buClr>
            </a:pPr>
            <a:r>
              <a:rPr lang="en-US" sz="2800" b="1" smtClean="0">
                <a:solidFill>
                  <a:srgbClr val="FFC000"/>
                </a:solidFill>
              </a:rPr>
              <a:t>Select New Directions</a:t>
            </a:r>
          </a:p>
          <a:p>
            <a:pPr eaLnBrk="1" hangingPunct="1">
              <a:lnSpc>
                <a:spcPct val="80000"/>
              </a:lnSpc>
              <a:buClr>
                <a:srgbClr val="FFFFFF"/>
              </a:buClr>
            </a:pPr>
            <a:r>
              <a:rPr lang="en-US" sz="2800" b="1" smtClean="0">
                <a:solidFill>
                  <a:srgbClr val="FFC000"/>
                </a:solidFill>
              </a:rPr>
              <a:t>Engineering Problems and a Plan</a:t>
            </a:r>
          </a:p>
          <a:p>
            <a:pPr eaLnBrk="1" hangingPunct="1">
              <a:lnSpc>
                <a:spcPct val="80000"/>
              </a:lnSpc>
              <a:buClr>
                <a:srgbClr val="FFFFFF"/>
              </a:buClr>
            </a:pPr>
            <a:r>
              <a:rPr lang="en-US" sz="2800" b="1" smtClean="0">
                <a:solidFill>
                  <a:srgbClr val="FFC000"/>
                </a:solidFill>
              </a:rPr>
              <a:t>Making the “Right” Engineers / Scientists</a:t>
            </a:r>
          </a:p>
          <a:p>
            <a:pPr eaLnBrk="1" hangingPunct="1">
              <a:lnSpc>
                <a:spcPct val="80000"/>
              </a:lnSpc>
              <a:buClr>
                <a:srgbClr val="FFFFFF"/>
              </a:buClr>
            </a:pPr>
            <a:r>
              <a:rPr lang="en-US" sz="2800" b="1" smtClean="0">
                <a:solidFill>
                  <a:srgbClr val="FFC000"/>
                </a:solidFill>
              </a:rPr>
              <a:t>New Engineering Disciplines / Challenges and Our Signature Areas</a:t>
            </a:r>
          </a:p>
          <a:p>
            <a:pPr eaLnBrk="1" hangingPunct="1">
              <a:lnSpc>
                <a:spcPct val="80000"/>
              </a:lnSpc>
              <a:buClr>
                <a:srgbClr val="FFFFFF"/>
              </a:buClr>
            </a:pPr>
            <a:r>
              <a:rPr lang="en-US" sz="2800" b="1" smtClean="0">
                <a:solidFill>
                  <a:srgbClr val="FFC000"/>
                </a:solidFill>
              </a:rPr>
              <a:t>Mechanisms for Supporting Research</a:t>
            </a:r>
          </a:p>
          <a:p>
            <a:pPr eaLnBrk="1" hangingPunct="1">
              <a:lnSpc>
                <a:spcPct val="80000"/>
              </a:lnSpc>
              <a:buClr>
                <a:srgbClr val="FFFFFF"/>
              </a:buClr>
            </a:pPr>
            <a:r>
              <a:rPr lang="en-US" sz="2800" b="1" smtClean="0">
                <a:solidFill>
                  <a:srgbClr val="FFC000"/>
                </a:solidFill>
              </a:rPr>
              <a:t>Research Strategies and Techniques</a:t>
            </a:r>
          </a:p>
          <a:p>
            <a:pPr eaLnBrk="1" hangingPunct="1">
              <a:lnSpc>
                <a:spcPct val="80000"/>
              </a:lnSpc>
              <a:buClr>
                <a:srgbClr val="FFFFFF"/>
              </a:buClr>
            </a:pPr>
            <a:r>
              <a:rPr lang="en-US" sz="2800" b="1" smtClean="0">
                <a:solidFill>
                  <a:srgbClr val="FFC000"/>
                </a:solidFill>
              </a:rPr>
              <a:t>Interdisciplinary Project Examples</a:t>
            </a:r>
          </a:p>
          <a:p>
            <a:pPr eaLnBrk="1" hangingPunct="1">
              <a:lnSpc>
                <a:spcPct val="80000"/>
              </a:lnSpc>
              <a:buClr>
                <a:srgbClr val="FFFFFF"/>
              </a:buClr>
            </a:pPr>
            <a:endParaRPr lang="en-US" sz="2800" b="1" smtClean="0">
              <a:solidFill>
                <a:srgbClr val="FFC000"/>
              </a:solidFill>
            </a:endParaRPr>
          </a:p>
        </p:txBody>
      </p:sp>
      <p:sp>
        <p:nvSpPr>
          <p:cNvPr id="13"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4" name="Slide Number Placeholder 2"/>
          <p:cNvSpPr>
            <a:spLocks noGrp="1"/>
          </p:cNvSpPr>
          <p:nvPr>
            <p:ph type="sldNum" sz="quarter" idx="12"/>
          </p:nvPr>
        </p:nvSpPr>
        <p:spPr>
          <a:xfrm>
            <a:off x="8915400" y="6686550"/>
            <a:ext cx="381000" cy="476250"/>
          </a:xfrm>
        </p:spPr>
        <p:txBody>
          <a:bodyPr/>
          <a:lstStyle/>
          <a:p>
            <a:pPr algn="l"/>
            <a:fld id="{84543462-0551-43E9-84C1-7C2E9CCBE3C7}" type="slidenum">
              <a:rPr lang="en-US" sz="1000">
                <a:solidFill>
                  <a:srgbClr val="262626"/>
                </a:solidFill>
              </a:rPr>
              <a:pPr algn="l"/>
              <a:t>2</a:t>
            </a:fld>
            <a:endParaRPr lang="en-US" sz="1000">
              <a:solidFill>
                <a:srgbClr val="262626"/>
              </a:solidFill>
            </a:endParaRPr>
          </a:p>
        </p:txBody>
      </p:sp>
      <p:sp>
        <p:nvSpPr>
          <p:cNvPr id="15"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55684">
                                            <p:txEl>
                                              <p:pRg st="0" end="0"/>
                                            </p:txEl>
                                          </p:spTgt>
                                        </p:tgtEl>
                                        <p:attrNameLst>
                                          <p:attrName>style.visibility</p:attrName>
                                        </p:attrNameLst>
                                      </p:cBhvr>
                                      <p:to>
                                        <p:strVal val="visible"/>
                                      </p:to>
                                    </p:set>
                                    <p:anim calcmode="lin" valueType="num">
                                      <p:cBhvr additive="base">
                                        <p:cTn id="7" dur="500" fill="hold"/>
                                        <p:tgtEl>
                                          <p:spTgt spid="45568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556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55684">
                                            <p:txEl>
                                              <p:pRg st="1" end="1"/>
                                            </p:txEl>
                                          </p:spTgt>
                                        </p:tgtEl>
                                        <p:attrNameLst>
                                          <p:attrName>style.visibility</p:attrName>
                                        </p:attrNameLst>
                                      </p:cBhvr>
                                      <p:to>
                                        <p:strVal val="visible"/>
                                      </p:to>
                                    </p:set>
                                    <p:anim calcmode="lin" valueType="num">
                                      <p:cBhvr additive="base">
                                        <p:cTn id="13" dur="500" fill="hold"/>
                                        <p:tgtEl>
                                          <p:spTgt spid="45568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556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55684">
                                            <p:txEl>
                                              <p:pRg st="2" end="2"/>
                                            </p:txEl>
                                          </p:spTgt>
                                        </p:tgtEl>
                                        <p:attrNameLst>
                                          <p:attrName>style.visibility</p:attrName>
                                        </p:attrNameLst>
                                      </p:cBhvr>
                                      <p:to>
                                        <p:strVal val="visible"/>
                                      </p:to>
                                    </p:set>
                                    <p:anim calcmode="lin" valueType="num">
                                      <p:cBhvr additive="base">
                                        <p:cTn id="19" dur="500" fill="hold"/>
                                        <p:tgtEl>
                                          <p:spTgt spid="45568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5568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55684">
                                            <p:txEl>
                                              <p:pRg st="3" end="3"/>
                                            </p:txEl>
                                          </p:spTgt>
                                        </p:tgtEl>
                                        <p:attrNameLst>
                                          <p:attrName>style.visibility</p:attrName>
                                        </p:attrNameLst>
                                      </p:cBhvr>
                                      <p:to>
                                        <p:strVal val="visible"/>
                                      </p:to>
                                    </p:set>
                                    <p:anim calcmode="lin" valueType="num">
                                      <p:cBhvr additive="base">
                                        <p:cTn id="25" dur="500" fill="hold"/>
                                        <p:tgtEl>
                                          <p:spTgt spid="455684">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556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55684">
                                            <p:txEl>
                                              <p:pRg st="4" end="4"/>
                                            </p:txEl>
                                          </p:spTgt>
                                        </p:tgtEl>
                                        <p:attrNameLst>
                                          <p:attrName>style.visibility</p:attrName>
                                        </p:attrNameLst>
                                      </p:cBhvr>
                                      <p:to>
                                        <p:strVal val="visible"/>
                                      </p:to>
                                    </p:set>
                                    <p:anim calcmode="lin" valueType="num">
                                      <p:cBhvr additive="base">
                                        <p:cTn id="31" dur="500" fill="hold"/>
                                        <p:tgtEl>
                                          <p:spTgt spid="455684">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556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55684">
                                            <p:txEl>
                                              <p:pRg st="5" end="5"/>
                                            </p:txEl>
                                          </p:spTgt>
                                        </p:tgtEl>
                                        <p:attrNameLst>
                                          <p:attrName>style.visibility</p:attrName>
                                        </p:attrNameLst>
                                      </p:cBhvr>
                                      <p:to>
                                        <p:strVal val="visible"/>
                                      </p:to>
                                    </p:set>
                                    <p:anim calcmode="lin" valueType="num">
                                      <p:cBhvr additive="base">
                                        <p:cTn id="37" dur="500" fill="hold"/>
                                        <p:tgtEl>
                                          <p:spTgt spid="455684">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5568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55684">
                                            <p:txEl>
                                              <p:pRg st="6" end="6"/>
                                            </p:txEl>
                                          </p:spTgt>
                                        </p:tgtEl>
                                        <p:attrNameLst>
                                          <p:attrName>style.visibility</p:attrName>
                                        </p:attrNameLst>
                                      </p:cBhvr>
                                      <p:to>
                                        <p:strVal val="visible"/>
                                      </p:to>
                                    </p:set>
                                    <p:anim calcmode="lin" valueType="num">
                                      <p:cBhvr additive="base">
                                        <p:cTn id="43" dur="500" fill="hold"/>
                                        <p:tgtEl>
                                          <p:spTgt spid="455684">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5568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455684">
                                            <p:txEl>
                                              <p:pRg st="7" end="7"/>
                                            </p:txEl>
                                          </p:spTgt>
                                        </p:tgtEl>
                                        <p:attrNameLst>
                                          <p:attrName>style.visibility</p:attrName>
                                        </p:attrNameLst>
                                      </p:cBhvr>
                                      <p:to>
                                        <p:strVal val="visible"/>
                                      </p:to>
                                    </p:set>
                                    <p:anim calcmode="lin" valueType="num">
                                      <p:cBhvr additive="base">
                                        <p:cTn id="49" dur="500" fill="hold"/>
                                        <p:tgtEl>
                                          <p:spTgt spid="455684">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5568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84" grpId="0" build="p" bldLvl="2"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2193925" y="879475"/>
            <a:ext cx="2378075" cy="457200"/>
          </a:xfrm>
          <a:prstGeom prst="rect">
            <a:avLst/>
          </a:prstGeom>
          <a:noFill/>
          <a:ln w="9525">
            <a:noFill/>
            <a:miter lim="800000"/>
            <a:headEnd/>
            <a:tailEnd/>
          </a:ln>
        </p:spPr>
        <p:txBody>
          <a:bodyPr>
            <a:spAutoFit/>
          </a:bodyPr>
          <a:lstStyle/>
          <a:p>
            <a:endParaRPr lang="en-US"/>
          </a:p>
        </p:txBody>
      </p:sp>
      <p:sp>
        <p:nvSpPr>
          <p:cNvPr id="30723" name="Text Box 4"/>
          <p:cNvSpPr txBox="1">
            <a:spLocks noChangeArrowheads="1"/>
          </p:cNvSpPr>
          <p:nvPr/>
        </p:nvSpPr>
        <p:spPr bwMode="auto">
          <a:xfrm>
            <a:off x="4672013" y="700088"/>
            <a:ext cx="184150" cy="519112"/>
          </a:xfrm>
          <a:prstGeom prst="rect">
            <a:avLst/>
          </a:prstGeom>
          <a:noFill/>
          <a:ln w="9525">
            <a:noFill/>
            <a:miter lim="800000"/>
            <a:headEnd/>
            <a:tailEnd/>
          </a:ln>
        </p:spPr>
        <p:txBody>
          <a:bodyPr wrap="none">
            <a:spAutoFit/>
          </a:bodyPr>
          <a:lstStyle/>
          <a:p>
            <a:pPr algn="ctr" eaLnBrk="0" hangingPunct="0"/>
            <a:endParaRPr kumimoji="1" lang="en-US" sz="2800" b="1">
              <a:solidFill>
                <a:schemeClr val="bg1"/>
              </a:solidFill>
            </a:endParaRPr>
          </a:p>
        </p:txBody>
      </p:sp>
      <p:sp>
        <p:nvSpPr>
          <p:cNvPr id="13" name="Rectangle 3"/>
          <p:cNvSpPr txBox="1">
            <a:spLocks noChangeArrowheads="1"/>
          </p:cNvSpPr>
          <p:nvPr/>
        </p:nvSpPr>
        <p:spPr bwMode="auto">
          <a:xfrm>
            <a:off x="457200" y="1828800"/>
            <a:ext cx="8686800" cy="5029200"/>
          </a:xfrm>
          <a:prstGeom prst="rect">
            <a:avLst/>
          </a:prstGeom>
          <a:noFill/>
          <a:ln w="9525">
            <a:noFill/>
            <a:miter lim="800000"/>
            <a:headEnd/>
            <a:tailEnd/>
          </a:ln>
        </p:spPr>
        <p:txBody>
          <a:bodyPr/>
          <a:lstStyle/>
          <a:p>
            <a:pPr marL="342900" indent="-342900">
              <a:lnSpc>
                <a:spcPct val="80000"/>
              </a:lnSpc>
              <a:spcBef>
                <a:spcPct val="20000"/>
              </a:spcBef>
              <a:buFontTx/>
              <a:buChar char="•"/>
            </a:pPr>
            <a:r>
              <a:rPr lang="en-US" sz="2000">
                <a:solidFill>
                  <a:srgbClr val="FFC000"/>
                </a:solidFill>
              </a:rPr>
              <a:t>The School of Engineering has been the host of the largest international engineering research conference held on line for the last three years.  CISSE (The International Joint Conferences on Computer, Information and Systems Sciences and Engineering) is the first high-caliber Research Conference in the world to be completely conducted online in real-time via the internet. </a:t>
            </a:r>
          </a:p>
          <a:p>
            <a:pPr marL="342900" indent="-342900">
              <a:lnSpc>
                <a:spcPct val="80000"/>
              </a:lnSpc>
              <a:spcBef>
                <a:spcPct val="20000"/>
              </a:spcBef>
            </a:pPr>
            <a:endParaRPr lang="en-US" sz="2000">
              <a:solidFill>
                <a:srgbClr val="FFC000"/>
              </a:solidFill>
            </a:endParaRPr>
          </a:p>
          <a:p>
            <a:pPr marL="342900" indent="-342900">
              <a:lnSpc>
                <a:spcPct val="80000"/>
              </a:lnSpc>
              <a:spcBef>
                <a:spcPct val="20000"/>
              </a:spcBef>
              <a:buFontTx/>
              <a:buChar char="•"/>
            </a:pPr>
            <a:r>
              <a:rPr lang="en-US" sz="2000">
                <a:solidFill>
                  <a:srgbClr val="FFC000"/>
                </a:solidFill>
              </a:rPr>
              <a:t>The School of Engineering recently started to host a colloquium series with vibrant and renowned speakers. Five internal and five external speakers are scheduled for every semester.  This series has attracted regional attention and features world-class scholars and industry pioneers. In April 2008, the SOE hosted the IEEE Computer Society Spring Workshop.</a:t>
            </a:r>
          </a:p>
          <a:p>
            <a:pPr marL="342900" indent="-342900">
              <a:lnSpc>
                <a:spcPct val="80000"/>
              </a:lnSpc>
              <a:spcBef>
                <a:spcPct val="20000"/>
              </a:spcBef>
            </a:pPr>
            <a:endParaRPr lang="en-US" sz="2000">
              <a:solidFill>
                <a:srgbClr val="FFC000"/>
              </a:solidFill>
            </a:endParaRPr>
          </a:p>
          <a:p>
            <a:pPr marL="342900" indent="-342900">
              <a:lnSpc>
                <a:spcPct val="80000"/>
              </a:lnSpc>
              <a:spcBef>
                <a:spcPct val="20000"/>
              </a:spcBef>
              <a:buFontTx/>
              <a:buChar char="•"/>
            </a:pPr>
            <a:r>
              <a:rPr lang="en-US" sz="2000">
                <a:solidFill>
                  <a:srgbClr val="FFC000"/>
                </a:solidFill>
              </a:rPr>
              <a:t>The School of Engineering has been chosen to host two major international and regional conferences in 2009: </a:t>
            </a:r>
          </a:p>
          <a:p>
            <a:pPr marL="1143000" lvl="2" indent="-228600">
              <a:lnSpc>
                <a:spcPct val="80000"/>
              </a:lnSpc>
              <a:spcBef>
                <a:spcPct val="20000"/>
              </a:spcBef>
              <a:buFontTx/>
              <a:buChar char="•"/>
            </a:pPr>
            <a:r>
              <a:rPr lang="en-US" sz="2000">
                <a:solidFill>
                  <a:srgbClr val="FFC000"/>
                </a:solidFill>
              </a:rPr>
              <a:t>REV (Remote Engineering and Virtual Instrumentation)</a:t>
            </a:r>
          </a:p>
          <a:p>
            <a:pPr marL="1143000" lvl="2" indent="-228600">
              <a:lnSpc>
                <a:spcPct val="80000"/>
              </a:lnSpc>
              <a:spcBef>
                <a:spcPct val="20000"/>
              </a:spcBef>
              <a:buFontTx/>
              <a:buChar char="•"/>
            </a:pPr>
            <a:r>
              <a:rPr lang="en-US" sz="2000">
                <a:solidFill>
                  <a:srgbClr val="FFC000"/>
                </a:solidFill>
              </a:rPr>
              <a:t>ASEE (American Society for Engineering Education)</a:t>
            </a:r>
          </a:p>
          <a:p>
            <a:pPr marL="1143000" lvl="2" indent="-228600">
              <a:lnSpc>
                <a:spcPct val="80000"/>
              </a:lnSpc>
              <a:spcBef>
                <a:spcPct val="20000"/>
              </a:spcBef>
            </a:pPr>
            <a:endParaRPr lang="en-US" sz="2000">
              <a:solidFill>
                <a:srgbClr val="FFC000"/>
              </a:solidFill>
            </a:endParaRPr>
          </a:p>
          <a:p>
            <a:pPr marL="342900" indent="-342900">
              <a:lnSpc>
                <a:spcPct val="80000"/>
              </a:lnSpc>
              <a:spcBef>
                <a:spcPct val="20000"/>
              </a:spcBef>
              <a:buFontTx/>
              <a:buChar char="•"/>
            </a:pPr>
            <a:endParaRPr lang="en-US" sz="1800">
              <a:solidFill>
                <a:srgbClr val="FFC000"/>
              </a:solidFill>
            </a:endParaRPr>
          </a:p>
        </p:txBody>
      </p:sp>
      <p:sp>
        <p:nvSpPr>
          <p:cNvPr id="30725" name="Rectangle 2"/>
          <p:cNvSpPr>
            <a:spLocks noGrp="1" noChangeArrowheads="1"/>
          </p:cNvSpPr>
          <p:nvPr>
            <p:ph type="title"/>
          </p:nvPr>
        </p:nvSpPr>
        <p:spPr>
          <a:xfrm>
            <a:off x="457200" y="274638"/>
            <a:ext cx="8229600" cy="1143000"/>
          </a:xfrm>
        </p:spPr>
        <p:txBody>
          <a:bodyPr/>
          <a:lstStyle/>
          <a:p>
            <a:pPr eaLnBrk="1" hangingPunct="1"/>
            <a:r>
              <a:rPr kumimoji="1" lang="en-US" b="1" smtClean="0">
                <a:solidFill>
                  <a:schemeClr val="bg1"/>
                </a:solidFill>
              </a:rPr>
              <a:t>Conferences</a:t>
            </a:r>
            <a:endParaRPr lang="en-US" smtClean="0">
              <a:solidFill>
                <a:schemeClr val="bg1"/>
              </a:solidFill>
            </a:endParaRPr>
          </a:p>
        </p:txBody>
      </p:sp>
      <p:pic>
        <p:nvPicPr>
          <p:cNvPr id="30726" name="Picture 5" descr="CISSE 2008"/>
          <p:cNvPicPr>
            <a:picLocks noChangeAspect="1" noChangeArrowheads="1"/>
          </p:cNvPicPr>
          <p:nvPr/>
        </p:nvPicPr>
        <p:blipFill>
          <a:blip r:embed="rId2"/>
          <a:srcRect/>
          <a:stretch>
            <a:fillRect/>
          </a:stretch>
        </p:blipFill>
        <p:spPr bwMode="auto">
          <a:xfrm>
            <a:off x="0" y="0"/>
            <a:ext cx="1428750" cy="1381125"/>
          </a:xfrm>
          <a:prstGeom prst="rect">
            <a:avLst/>
          </a:prstGeom>
          <a:noFill/>
          <a:ln w="9525">
            <a:noFill/>
            <a:miter lim="800000"/>
            <a:headEnd/>
            <a:tailEnd/>
          </a:ln>
        </p:spPr>
      </p:pic>
      <p:pic>
        <p:nvPicPr>
          <p:cNvPr id="30727" name="Picture 7" descr="7s">
            <a:hlinkClick r:id="rId3"/>
          </p:cNvPr>
          <p:cNvPicPr>
            <a:picLocks noChangeAspect="1" noChangeArrowheads="1"/>
          </p:cNvPicPr>
          <p:nvPr/>
        </p:nvPicPr>
        <p:blipFill>
          <a:blip r:embed="rId4"/>
          <a:srcRect/>
          <a:stretch>
            <a:fillRect/>
          </a:stretch>
        </p:blipFill>
        <p:spPr bwMode="auto">
          <a:xfrm>
            <a:off x="7315200" y="0"/>
            <a:ext cx="1828800" cy="1398588"/>
          </a:xfrm>
          <a:prstGeom prst="rect">
            <a:avLst/>
          </a:prstGeom>
          <a:noFill/>
          <a:ln w="9525">
            <a:noFill/>
            <a:miter lim="800000"/>
            <a:headEnd/>
            <a:tailEnd/>
          </a:ln>
        </p:spPr>
      </p:pic>
      <p:sp>
        <p:nvSpPr>
          <p:cNvPr id="23"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24" name="Slide Number Placeholder 2"/>
          <p:cNvSpPr>
            <a:spLocks noGrp="1"/>
          </p:cNvSpPr>
          <p:nvPr>
            <p:ph type="sldNum" sz="quarter" idx="12"/>
          </p:nvPr>
        </p:nvSpPr>
        <p:spPr>
          <a:xfrm>
            <a:off x="8839200" y="6686550"/>
            <a:ext cx="381000" cy="476250"/>
          </a:xfrm>
        </p:spPr>
        <p:txBody>
          <a:bodyPr/>
          <a:lstStyle/>
          <a:p>
            <a:pPr algn="l"/>
            <a:fld id="{5DB51A2E-D20C-43E2-A1BC-5565282124A5}" type="slidenum">
              <a:rPr lang="en-US" sz="1000">
                <a:solidFill>
                  <a:srgbClr val="262626"/>
                </a:solidFill>
              </a:rPr>
              <a:pPr algn="l"/>
              <a:t>20</a:t>
            </a:fld>
            <a:endParaRPr lang="en-US" sz="1000">
              <a:solidFill>
                <a:srgbClr val="262626"/>
              </a:solidFill>
            </a:endParaRPr>
          </a:p>
        </p:txBody>
      </p:sp>
      <p:sp>
        <p:nvSpPr>
          <p:cNvPr id="25"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Text Box 3"/>
          <p:cNvSpPr txBox="1">
            <a:spLocks noChangeArrowheads="1"/>
          </p:cNvSpPr>
          <p:nvPr/>
        </p:nvSpPr>
        <p:spPr bwMode="auto">
          <a:xfrm>
            <a:off x="2193925" y="879475"/>
            <a:ext cx="2378075" cy="457200"/>
          </a:xfrm>
          <a:prstGeom prst="rect">
            <a:avLst/>
          </a:prstGeom>
          <a:noFill/>
          <a:ln w="9525">
            <a:noFill/>
            <a:miter lim="800000"/>
            <a:headEnd/>
            <a:tailEnd/>
          </a:ln>
        </p:spPr>
        <p:txBody>
          <a:bodyPr>
            <a:spAutoFit/>
          </a:bodyPr>
          <a:lstStyle/>
          <a:p>
            <a:endParaRPr lang="en-US"/>
          </a:p>
        </p:txBody>
      </p:sp>
      <p:sp>
        <p:nvSpPr>
          <p:cNvPr id="31747" name="Text Box 4"/>
          <p:cNvSpPr txBox="1">
            <a:spLocks noChangeArrowheads="1"/>
          </p:cNvSpPr>
          <p:nvPr/>
        </p:nvSpPr>
        <p:spPr bwMode="auto">
          <a:xfrm>
            <a:off x="4672013" y="700088"/>
            <a:ext cx="184150" cy="519112"/>
          </a:xfrm>
          <a:prstGeom prst="rect">
            <a:avLst/>
          </a:prstGeom>
          <a:noFill/>
          <a:ln w="9525">
            <a:noFill/>
            <a:miter lim="800000"/>
            <a:headEnd/>
            <a:tailEnd/>
          </a:ln>
        </p:spPr>
        <p:txBody>
          <a:bodyPr wrap="none">
            <a:spAutoFit/>
          </a:bodyPr>
          <a:lstStyle/>
          <a:p>
            <a:pPr algn="ctr" eaLnBrk="0" hangingPunct="0"/>
            <a:endParaRPr kumimoji="1" lang="en-US" sz="2800" b="1">
              <a:solidFill>
                <a:schemeClr val="bg1"/>
              </a:solidFill>
            </a:endParaRPr>
          </a:p>
        </p:txBody>
      </p:sp>
      <p:sp>
        <p:nvSpPr>
          <p:cNvPr id="31748" name="Rectangle 2"/>
          <p:cNvSpPr>
            <a:spLocks noChangeArrowheads="1"/>
          </p:cNvSpPr>
          <p:nvPr>
            <p:ph type="title"/>
          </p:nvPr>
        </p:nvSpPr>
        <p:spPr>
          <a:xfrm>
            <a:off x="685800" y="152400"/>
            <a:ext cx="8077200" cy="762000"/>
          </a:xfrm>
          <a:noFill/>
        </p:spPr>
        <p:txBody>
          <a:bodyPr/>
          <a:lstStyle/>
          <a:p>
            <a:pPr>
              <a:lnSpc>
                <a:spcPct val="70000"/>
              </a:lnSpc>
            </a:pPr>
            <a:r>
              <a:rPr kumimoji="1" lang="en-US" sz="4000" b="1" smtClean="0">
                <a:solidFill>
                  <a:schemeClr val="bg1"/>
                </a:solidFill>
              </a:rPr>
              <a:t>Facilities</a:t>
            </a:r>
          </a:p>
        </p:txBody>
      </p:sp>
      <p:pic>
        <p:nvPicPr>
          <p:cNvPr id="10" name="Picture 9" descr="061002_CompLabMandeville001w.jpg"/>
          <p:cNvPicPr>
            <a:picLocks noChangeAspect="1"/>
          </p:cNvPicPr>
          <p:nvPr/>
        </p:nvPicPr>
        <p:blipFill>
          <a:blip r:embed="rId2"/>
          <a:stretch>
            <a:fillRect/>
          </a:stretch>
        </p:blipFill>
        <p:spPr>
          <a:xfrm>
            <a:off x="3581400" y="1143000"/>
            <a:ext cx="2362200" cy="1600200"/>
          </a:xfrm>
          <a:prstGeom prst="rect">
            <a:avLst/>
          </a:prstGeom>
          <a:ln>
            <a:noFill/>
          </a:ln>
          <a:effectLst>
            <a:outerShdw blurRad="292100" dist="139700" dir="2700000" algn="tl" rotWithShape="0">
              <a:srgbClr val="333333">
                <a:alpha val="65000"/>
              </a:srgbClr>
            </a:outerShdw>
          </a:effectLst>
        </p:spPr>
      </p:pic>
      <p:pic>
        <p:nvPicPr>
          <p:cNvPr id="11" name="Picture 10" descr="DSC00190.JPG"/>
          <p:cNvPicPr>
            <a:picLocks noChangeAspect="1"/>
          </p:cNvPicPr>
          <p:nvPr/>
        </p:nvPicPr>
        <p:blipFill>
          <a:blip r:embed="rId3"/>
          <a:srcRect t="13194"/>
          <a:stretch>
            <a:fillRect/>
          </a:stretch>
        </p:blipFill>
        <p:spPr>
          <a:xfrm>
            <a:off x="6400800" y="3084513"/>
            <a:ext cx="2362200" cy="1487487"/>
          </a:xfrm>
          <a:prstGeom prst="rect">
            <a:avLst/>
          </a:prstGeom>
          <a:ln>
            <a:noFill/>
          </a:ln>
          <a:effectLst>
            <a:outerShdw blurRad="292100" dist="139700" dir="2700000" algn="tl" rotWithShape="0">
              <a:srgbClr val="333333">
                <a:alpha val="65000"/>
              </a:srgbClr>
            </a:outerShdw>
          </a:effectLst>
        </p:spPr>
      </p:pic>
      <p:pic>
        <p:nvPicPr>
          <p:cNvPr id="31751" name="Picture 4" descr="AlphaSorb Wall Panels in Richard Bland Auditorium"/>
          <p:cNvPicPr>
            <a:picLocks noChangeAspect="1" noChangeArrowheads="1"/>
          </p:cNvPicPr>
          <p:nvPr/>
        </p:nvPicPr>
        <p:blipFill>
          <a:blip r:embed="rId4"/>
          <a:srcRect t="13370" r="12450" b="1961"/>
          <a:stretch>
            <a:fillRect/>
          </a:stretch>
        </p:blipFill>
        <p:spPr bwMode="auto">
          <a:xfrm>
            <a:off x="574675" y="4800600"/>
            <a:ext cx="2397125" cy="1600200"/>
          </a:xfrm>
          <a:prstGeom prst="rect">
            <a:avLst/>
          </a:prstGeom>
          <a:noFill/>
          <a:ln w="9525">
            <a:noFill/>
            <a:miter lim="800000"/>
            <a:headEnd/>
            <a:tailEnd/>
          </a:ln>
        </p:spPr>
      </p:pic>
      <p:pic>
        <p:nvPicPr>
          <p:cNvPr id="17" name="Picture 16" descr="301 UB 12 06.jpg"/>
          <p:cNvPicPr>
            <a:picLocks noChangeAspect="1"/>
          </p:cNvPicPr>
          <p:nvPr/>
        </p:nvPicPr>
        <p:blipFill>
          <a:blip r:embed="rId5"/>
          <a:stretch>
            <a:fillRect/>
          </a:stretch>
        </p:blipFill>
        <p:spPr>
          <a:xfrm>
            <a:off x="6477000" y="1143000"/>
            <a:ext cx="2438400" cy="1524000"/>
          </a:xfrm>
          <a:prstGeom prst="rect">
            <a:avLst/>
          </a:prstGeom>
          <a:ln>
            <a:noFill/>
          </a:ln>
          <a:effectLst>
            <a:outerShdw blurRad="190500" algn="tl" rotWithShape="0">
              <a:srgbClr val="000000">
                <a:alpha val="70000"/>
              </a:srgbClr>
            </a:outerShdw>
          </a:effectLst>
        </p:spPr>
      </p:pic>
      <p:pic>
        <p:nvPicPr>
          <p:cNvPr id="18" name="Picture 17" descr="abc_1318w.jpg"/>
          <p:cNvPicPr>
            <a:picLocks noChangeAspect="1"/>
          </p:cNvPicPr>
          <p:nvPr/>
        </p:nvPicPr>
        <p:blipFill>
          <a:blip r:embed="rId6"/>
          <a:srcRect r="2186"/>
          <a:stretch>
            <a:fillRect/>
          </a:stretch>
        </p:blipFill>
        <p:spPr bwMode="auto">
          <a:xfrm>
            <a:off x="685800" y="1143000"/>
            <a:ext cx="2400300" cy="1600200"/>
          </a:xfrm>
          <a:prstGeom prst="rect">
            <a:avLst/>
          </a:prstGeom>
          <a:ln>
            <a:noFill/>
          </a:ln>
          <a:effectLst>
            <a:outerShdw blurRad="190500" algn="tl" rotWithShape="0">
              <a:srgbClr val="000000">
                <a:alpha val="70000"/>
              </a:srgbClr>
            </a:outerShdw>
          </a:effectLst>
        </p:spPr>
      </p:pic>
      <p:pic>
        <p:nvPicPr>
          <p:cNvPr id="19" name="Picture 18" descr="Old_logo_ub_purple.wmf"/>
          <p:cNvPicPr>
            <a:picLocks noChangeAspect="1"/>
          </p:cNvPicPr>
          <p:nvPr/>
        </p:nvPicPr>
        <p:blipFill>
          <a:blip r:embed="rId7"/>
          <a:stretch>
            <a:fillRect/>
          </a:stretch>
        </p:blipFill>
        <p:spPr>
          <a:xfrm>
            <a:off x="3363913" y="3276600"/>
            <a:ext cx="2732087" cy="2693988"/>
          </a:xfrm>
          <a:prstGeom prst="rect">
            <a:avLst/>
          </a:prstGeom>
          <a:effectLst>
            <a:outerShdw blurRad="88900" dist="152400" dir="10260000" algn="ctr" rotWithShape="0">
              <a:srgbClr val="000000">
                <a:alpha val="29000"/>
              </a:srgbClr>
            </a:outerShdw>
          </a:effectLst>
        </p:spPr>
      </p:pic>
      <p:pic>
        <p:nvPicPr>
          <p:cNvPr id="31755" name="Picture 2" descr="Hawk229_2.JPG"/>
          <p:cNvPicPr>
            <a:picLocks noChangeAspect="1" noChangeArrowheads="1"/>
          </p:cNvPicPr>
          <p:nvPr/>
        </p:nvPicPr>
        <p:blipFill>
          <a:blip r:embed="rId8"/>
          <a:srcRect/>
          <a:stretch>
            <a:fillRect/>
          </a:stretch>
        </p:blipFill>
        <p:spPr bwMode="auto">
          <a:xfrm>
            <a:off x="6324600" y="4953000"/>
            <a:ext cx="2438400" cy="1685925"/>
          </a:xfrm>
          <a:prstGeom prst="rect">
            <a:avLst/>
          </a:prstGeom>
          <a:noFill/>
          <a:ln w="9525">
            <a:noFill/>
            <a:miter lim="800000"/>
            <a:headEnd/>
            <a:tailEnd/>
          </a:ln>
        </p:spPr>
      </p:pic>
      <p:pic>
        <p:nvPicPr>
          <p:cNvPr id="21" name="Picture 20" descr="bu_002.jpg"/>
          <p:cNvPicPr>
            <a:picLocks noChangeAspect="1"/>
          </p:cNvPicPr>
          <p:nvPr/>
        </p:nvPicPr>
        <p:blipFill>
          <a:blip r:embed="rId9"/>
          <a:stretch>
            <a:fillRect/>
          </a:stretch>
        </p:blipFill>
        <p:spPr>
          <a:xfrm>
            <a:off x="609600" y="3133725"/>
            <a:ext cx="2362200" cy="1438275"/>
          </a:xfrm>
          <a:prstGeom prst="rect">
            <a:avLst/>
          </a:prstGeom>
          <a:ln>
            <a:noFill/>
          </a:ln>
          <a:effectLst>
            <a:outerShdw blurRad="292100" dist="139700" dir="2700000" algn="tl" rotWithShape="0">
              <a:srgbClr val="333333">
                <a:alpha val="65000"/>
              </a:srgbClr>
            </a:outerShdw>
          </a:effectLst>
        </p:spPr>
      </p:pic>
      <p:sp>
        <p:nvSpPr>
          <p:cNvPr id="30"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31" name="Slide Number Placeholder 2"/>
          <p:cNvSpPr>
            <a:spLocks noGrp="1"/>
          </p:cNvSpPr>
          <p:nvPr>
            <p:ph type="sldNum" sz="quarter" idx="12"/>
          </p:nvPr>
        </p:nvSpPr>
        <p:spPr>
          <a:xfrm>
            <a:off x="8839200" y="6686550"/>
            <a:ext cx="381000" cy="476250"/>
          </a:xfrm>
        </p:spPr>
        <p:txBody>
          <a:bodyPr/>
          <a:lstStyle/>
          <a:p>
            <a:pPr algn="l"/>
            <a:fld id="{AD667A29-F7CB-4396-8C14-9DC9D0F2E709}" type="slidenum">
              <a:rPr lang="en-US" sz="1000">
                <a:solidFill>
                  <a:srgbClr val="262626"/>
                </a:solidFill>
              </a:rPr>
              <a:pPr algn="l"/>
              <a:t>21</a:t>
            </a:fld>
            <a:endParaRPr lang="en-US" sz="1000">
              <a:solidFill>
                <a:srgbClr val="262626"/>
              </a:solidFill>
            </a:endParaRPr>
          </a:p>
        </p:txBody>
      </p:sp>
      <p:sp>
        <p:nvSpPr>
          <p:cNvPr id="32"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2193925" y="879475"/>
            <a:ext cx="2378075" cy="457200"/>
          </a:xfrm>
          <a:prstGeom prst="rect">
            <a:avLst/>
          </a:prstGeom>
          <a:noFill/>
          <a:ln w="9525">
            <a:noFill/>
            <a:miter lim="800000"/>
            <a:headEnd/>
            <a:tailEnd/>
          </a:ln>
        </p:spPr>
        <p:txBody>
          <a:bodyPr>
            <a:spAutoFit/>
          </a:bodyPr>
          <a:lstStyle/>
          <a:p>
            <a:endParaRPr lang="en-US"/>
          </a:p>
        </p:txBody>
      </p:sp>
      <p:sp>
        <p:nvSpPr>
          <p:cNvPr id="32771" name="Text Box 4"/>
          <p:cNvSpPr txBox="1">
            <a:spLocks noChangeArrowheads="1"/>
          </p:cNvSpPr>
          <p:nvPr/>
        </p:nvSpPr>
        <p:spPr bwMode="auto">
          <a:xfrm>
            <a:off x="4672013" y="700088"/>
            <a:ext cx="184150" cy="519112"/>
          </a:xfrm>
          <a:prstGeom prst="rect">
            <a:avLst/>
          </a:prstGeom>
          <a:noFill/>
          <a:ln w="9525">
            <a:noFill/>
            <a:miter lim="800000"/>
            <a:headEnd/>
            <a:tailEnd/>
          </a:ln>
        </p:spPr>
        <p:txBody>
          <a:bodyPr wrap="none">
            <a:spAutoFit/>
          </a:bodyPr>
          <a:lstStyle/>
          <a:p>
            <a:pPr algn="ctr" eaLnBrk="0" hangingPunct="0"/>
            <a:endParaRPr kumimoji="1" lang="en-US" sz="2800" b="1">
              <a:solidFill>
                <a:schemeClr val="bg1"/>
              </a:solidFill>
            </a:endParaRPr>
          </a:p>
        </p:txBody>
      </p:sp>
      <p:sp>
        <p:nvSpPr>
          <p:cNvPr id="32772" name="Rectangle 2"/>
          <p:cNvSpPr>
            <a:spLocks noChangeArrowheads="1"/>
          </p:cNvSpPr>
          <p:nvPr>
            <p:ph type="title"/>
          </p:nvPr>
        </p:nvSpPr>
        <p:spPr>
          <a:xfrm>
            <a:off x="685800" y="152400"/>
            <a:ext cx="8077200" cy="762000"/>
          </a:xfrm>
          <a:noFill/>
        </p:spPr>
        <p:txBody>
          <a:bodyPr/>
          <a:lstStyle/>
          <a:p>
            <a:pPr>
              <a:lnSpc>
                <a:spcPct val="70000"/>
              </a:lnSpc>
            </a:pPr>
            <a:r>
              <a:rPr kumimoji="1" lang="en-US" sz="4000" b="1" smtClean="0">
                <a:solidFill>
                  <a:schemeClr val="bg1"/>
                </a:solidFill>
              </a:rPr>
              <a:t>Facilities</a:t>
            </a:r>
          </a:p>
        </p:txBody>
      </p:sp>
      <p:sp>
        <p:nvSpPr>
          <p:cNvPr id="10" name="Rectangle 9"/>
          <p:cNvSpPr/>
          <p:nvPr/>
        </p:nvSpPr>
        <p:spPr>
          <a:xfrm>
            <a:off x="685800" y="1066800"/>
            <a:ext cx="7696200" cy="5022850"/>
          </a:xfrm>
          <a:prstGeom prst="rect">
            <a:avLst/>
          </a:prstGeom>
        </p:spPr>
        <p:txBody>
          <a:bodyPr>
            <a:spAutoFit/>
          </a:bodyPr>
          <a:lstStyle/>
          <a:p>
            <a:pPr>
              <a:lnSpc>
                <a:spcPct val="90000"/>
              </a:lnSpc>
              <a:buFont typeface="Arial" pitchFamily="34" charset="0"/>
              <a:buChar char="•"/>
            </a:pPr>
            <a:r>
              <a:rPr lang="en-US">
                <a:solidFill>
                  <a:srgbClr val="FFC000"/>
                </a:solidFill>
              </a:rPr>
              <a:t> 16 state of the art computer/instruction labs.</a:t>
            </a:r>
          </a:p>
          <a:p>
            <a:pPr>
              <a:lnSpc>
                <a:spcPct val="90000"/>
              </a:lnSpc>
            </a:pPr>
            <a:endParaRPr lang="en-US">
              <a:solidFill>
                <a:srgbClr val="FFC000"/>
              </a:solidFill>
            </a:endParaRPr>
          </a:p>
          <a:p>
            <a:pPr>
              <a:lnSpc>
                <a:spcPct val="90000"/>
              </a:lnSpc>
              <a:buFont typeface="Arial" pitchFamily="34" charset="0"/>
              <a:buChar char="•"/>
            </a:pPr>
            <a:r>
              <a:rPr lang="en-US">
                <a:solidFill>
                  <a:srgbClr val="FFC000"/>
                </a:solidFill>
              </a:rPr>
              <a:t> Sample of Distinguished Research labs:</a:t>
            </a:r>
          </a:p>
          <a:p>
            <a:pPr>
              <a:lnSpc>
                <a:spcPct val="90000"/>
              </a:lnSpc>
            </a:pPr>
            <a:endParaRPr lang="en-US">
              <a:solidFill>
                <a:srgbClr val="FFC000"/>
              </a:solidFill>
            </a:endParaRPr>
          </a:p>
          <a:p>
            <a:pPr marL="914400" lvl="1" indent="-457200">
              <a:lnSpc>
                <a:spcPct val="90000"/>
              </a:lnSpc>
              <a:buFontTx/>
              <a:buChar char="-"/>
            </a:pPr>
            <a:r>
              <a:rPr lang="en-US" sz="2000">
                <a:solidFill>
                  <a:srgbClr val="FFC000"/>
                </a:solidFill>
              </a:rPr>
              <a:t>RISC Project Lab. (Interdisciplinary Robotics, Intelligent Sensing, and Control): Director Prof. Tarek Sobh </a:t>
            </a:r>
            <a:br>
              <a:rPr lang="en-US" sz="2000">
                <a:solidFill>
                  <a:srgbClr val="FFC000"/>
                </a:solidFill>
              </a:rPr>
            </a:br>
            <a:endParaRPr lang="en-US" sz="2000">
              <a:solidFill>
                <a:srgbClr val="FFC000"/>
              </a:solidFill>
            </a:endParaRPr>
          </a:p>
          <a:p>
            <a:pPr marL="914400" lvl="1" indent="-457200">
              <a:lnSpc>
                <a:spcPct val="90000"/>
              </a:lnSpc>
              <a:buFontTx/>
              <a:buChar char="-"/>
            </a:pPr>
            <a:r>
              <a:rPr lang="en-US" sz="2000">
                <a:solidFill>
                  <a:srgbClr val="FFC000"/>
                </a:solidFill>
              </a:rPr>
              <a:t>Wireless &amp; Mobile Communications (WMC) Project Lab.: Director Prof. Khaled Elleithy </a:t>
            </a:r>
            <a:br>
              <a:rPr lang="en-US" sz="2000">
                <a:solidFill>
                  <a:srgbClr val="FFC000"/>
                </a:solidFill>
              </a:rPr>
            </a:br>
            <a:endParaRPr lang="en-US" sz="2000">
              <a:solidFill>
                <a:srgbClr val="FFC000"/>
              </a:solidFill>
            </a:endParaRPr>
          </a:p>
          <a:p>
            <a:pPr marL="914400" lvl="1" indent="-457200">
              <a:lnSpc>
                <a:spcPct val="90000"/>
              </a:lnSpc>
              <a:buFontTx/>
              <a:buChar char="-"/>
            </a:pPr>
            <a:r>
              <a:rPr lang="en-US" sz="2000">
                <a:solidFill>
                  <a:srgbClr val="FFC000"/>
                </a:solidFill>
              </a:rPr>
              <a:t>VLSI/FPGA Project Lab. </a:t>
            </a:r>
            <a:br>
              <a:rPr lang="en-US" sz="2000">
                <a:solidFill>
                  <a:srgbClr val="FFC000"/>
                </a:solidFill>
              </a:rPr>
            </a:br>
            <a:endParaRPr lang="en-US" sz="2000">
              <a:solidFill>
                <a:srgbClr val="FFC000"/>
              </a:solidFill>
            </a:endParaRPr>
          </a:p>
          <a:p>
            <a:pPr marL="914400" lvl="1" indent="-457200">
              <a:lnSpc>
                <a:spcPct val="90000"/>
              </a:lnSpc>
              <a:buFontTx/>
              <a:buChar char="-"/>
            </a:pPr>
            <a:r>
              <a:rPr lang="en-US" sz="2000">
                <a:solidFill>
                  <a:srgbClr val="FFC000"/>
                </a:solidFill>
              </a:rPr>
              <a:t>Multimedia Information Group (MIG) Project Lab.: Director</a:t>
            </a:r>
            <a:br>
              <a:rPr lang="en-US" sz="2000">
                <a:solidFill>
                  <a:srgbClr val="FFC000"/>
                </a:solidFill>
              </a:rPr>
            </a:br>
            <a:r>
              <a:rPr lang="en-US" sz="2000">
                <a:solidFill>
                  <a:srgbClr val="FFC000"/>
                </a:solidFill>
              </a:rPr>
              <a:t>Prof. Jeongkyu Lee </a:t>
            </a:r>
            <a:br>
              <a:rPr lang="en-US" sz="2000">
                <a:solidFill>
                  <a:srgbClr val="FFC000"/>
                </a:solidFill>
              </a:rPr>
            </a:br>
            <a:endParaRPr lang="en-US" sz="2000">
              <a:solidFill>
                <a:srgbClr val="FFC000"/>
              </a:solidFill>
            </a:endParaRPr>
          </a:p>
          <a:p>
            <a:pPr marL="914400" lvl="1" indent="-457200">
              <a:lnSpc>
                <a:spcPct val="90000"/>
              </a:lnSpc>
              <a:buFontTx/>
              <a:buChar char="-"/>
            </a:pPr>
            <a:r>
              <a:rPr lang="en-US" sz="2000">
                <a:solidFill>
                  <a:srgbClr val="FFC000"/>
                </a:solidFill>
              </a:rPr>
              <a:t>PLC Lab.: Director Prof. Jack Toporovsky </a:t>
            </a:r>
          </a:p>
          <a:p>
            <a:pPr marL="914400" lvl="1" indent="-457200">
              <a:lnSpc>
                <a:spcPct val="90000"/>
              </a:lnSpc>
            </a:pPr>
            <a:endParaRPr lang="en-US" sz="2000">
              <a:solidFill>
                <a:srgbClr val="FFC000"/>
              </a:solidFill>
            </a:endParaRPr>
          </a:p>
        </p:txBody>
      </p:sp>
      <p:sp>
        <p:nvSpPr>
          <p:cNvPr id="11"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2" name="Slide Number Placeholder 2"/>
          <p:cNvSpPr>
            <a:spLocks noGrp="1"/>
          </p:cNvSpPr>
          <p:nvPr>
            <p:ph type="sldNum" sz="quarter" idx="12"/>
          </p:nvPr>
        </p:nvSpPr>
        <p:spPr>
          <a:xfrm>
            <a:off x="8839200" y="6686550"/>
            <a:ext cx="381000" cy="476250"/>
          </a:xfrm>
        </p:spPr>
        <p:txBody>
          <a:bodyPr/>
          <a:lstStyle/>
          <a:p>
            <a:pPr algn="l"/>
            <a:fld id="{7B4E7567-BD2E-4BC4-96F9-8BE237A1C0D5}" type="slidenum">
              <a:rPr lang="en-US" sz="1000">
                <a:solidFill>
                  <a:srgbClr val="262626"/>
                </a:solidFill>
              </a:rPr>
              <a:pPr algn="l"/>
              <a:t>22</a:t>
            </a:fld>
            <a:endParaRPr lang="en-US" sz="1000">
              <a:solidFill>
                <a:srgbClr val="262626"/>
              </a:solidFill>
            </a:endParaRPr>
          </a:p>
        </p:txBody>
      </p:sp>
      <p:sp>
        <p:nvSpPr>
          <p:cNvPr id="17"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09600" y="2438400"/>
            <a:ext cx="8305800" cy="2362200"/>
          </a:xfrm>
          <a:prstGeom prst="rect">
            <a:avLst/>
          </a:prstGeom>
          <a:noFill/>
          <a:ln w="9525">
            <a:noFill/>
            <a:miter lim="800000"/>
            <a:headEnd/>
            <a:tailEnd/>
          </a:ln>
        </p:spPr>
        <p:txBody>
          <a:bodyPr anchor="ctr"/>
          <a:lstStyle/>
          <a:p>
            <a:pPr algn="ctr"/>
            <a:r>
              <a:rPr lang="en-US" sz="5000">
                <a:solidFill>
                  <a:schemeClr val="bg1"/>
                </a:solidFill>
              </a:rPr>
              <a:t>Multimedia Information Group (MIG) Laboratory </a:t>
            </a:r>
            <a:br>
              <a:rPr lang="en-US" sz="5000">
                <a:solidFill>
                  <a:schemeClr val="bg1"/>
                </a:solidFill>
              </a:rPr>
            </a:br>
            <a:endParaRPr lang="en-US" sz="5000">
              <a:solidFill>
                <a:schemeClr val="bg1"/>
              </a:solidFill>
            </a:endParaRPr>
          </a:p>
        </p:txBody>
      </p:sp>
      <p:pic>
        <p:nvPicPr>
          <p:cNvPr id="33795" name="Picture 2" descr="D:\Documents and Settings\Ayssam\Desktop\sdm_07_logo.png"/>
          <p:cNvPicPr>
            <a:picLocks noChangeAspect="1" noChangeArrowheads="1"/>
          </p:cNvPicPr>
          <p:nvPr/>
        </p:nvPicPr>
        <p:blipFill>
          <a:blip r:embed="rId2"/>
          <a:srcRect/>
          <a:stretch>
            <a:fillRect/>
          </a:stretch>
        </p:blipFill>
        <p:spPr bwMode="auto">
          <a:xfrm>
            <a:off x="3465513" y="0"/>
            <a:ext cx="5678487" cy="1371600"/>
          </a:xfrm>
          <a:prstGeom prst="rect">
            <a:avLst/>
          </a:prstGeom>
          <a:noFill/>
          <a:ln w="9525">
            <a:noFill/>
            <a:miter lim="800000"/>
            <a:headEnd/>
            <a:tailEnd/>
          </a:ln>
        </p:spPr>
      </p:pic>
      <p:pic>
        <p:nvPicPr>
          <p:cNvPr id="33796" name="Picture 8" descr="ublogoViolet"/>
          <p:cNvPicPr>
            <a:picLocks noChangeAspect="1" noChangeArrowheads="1"/>
          </p:cNvPicPr>
          <p:nvPr/>
        </p:nvPicPr>
        <p:blipFill>
          <a:blip r:embed="rId3"/>
          <a:srcRect/>
          <a:stretch>
            <a:fillRect/>
          </a:stretch>
        </p:blipFill>
        <p:spPr bwMode="auto">
          <a:xfrm>
            <a:off x="0" y="0"/>
            <a:ext cx="1524000" cy="1458913"/>
          </a:xfrm>
          <a:prstGeom prst="rect">
            <a:avLst/>
          </a:prstGeom>
          <a:noFill/>
          <a:ln w="9525">
            <a:noFill/>
            <a:miter lim="800000"/>
            <a:headEnd/>
            <a:tailEnd/>
          </a:ln>
        </p:spPr>
      </p:pic>
      <p:sp>
        <p:nvSpPr>
          <p:cNvPr id="10"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1" name="Slide Number Placeholder 2"/>
          <p:cNvSpPr>
            <a:spLocks noGrp="1"/>
          </p:cNvSpPr>
          <p:nvPr>
            <p:ph type="sldNum" sz="quarter" idx="12"/>
          </p:nvPr>
        </p:nvSpPr>
        <p:spPr>
          <a:xfrm>
            <a:off x="8839200" y="6686550"/>
            <a:ext cx="381000" cy="476250"/>
          </a:xfrm>
        </p:spPr>
        <p:txBody>
          <a:bodyPr/>
          <a:lstStyle/>
          <a:p>
            <a:pPr algn="l"/>
            <a:fld id="{87DB1AFC-6754-480D-A653-6C9AE84E44C2}" type="slidenum">
              <a:rPr lang="en-US" sz="1000">
                <a:solidFill>
                  <a:srgbClr val="262626"/>
                </a:solidFill>
              </a:rPr>
              <a:pPr algn="l"/>
              <a:t>23</a:t>
            </a:fld>
            <a:endParaRPr lang="en-US" sz="1000">
              <a:solidFill>
                <a:srgbClr val="262626"/>
              </a:solidFill>
            </a:endParaRPr>
          </a:p>
        </p:txBody>
      </p:sp>
      <p:sp>
        <p:nvSpPr>
          <p:cNvPr id="12"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09600" y="274638"/>
            <a:ext cx="8229600" cy="1143000"/>
          </a:xfrm>
        </p:spPr>
        <p:txBody>
          <a:bodyPr/>
          <a:lstStyle/>
          <a:p>
            <a:pPr algn="l" eaLnBrk="1" hangingPunct="1"/>
            <a:r>
              <a:rPr lang="en-US" smtClean="0">
                <a:solidFill>
                  <a:schemeClr val="bg1"/>
                </a:solidFill>
              </a:rPr>
              <a:t>MIG</a:t>
            </a:r>
            <a:r>
              <a:rPr lang="en-US" sz="3200" smtClean="0">
                <a:solidFill>
                  <a:schemeClr val="bg1"/>
                </a:solidFill>
              </a:rPr>
              <a:t>@</a:t>
            </a:r>
            <a:r>
              <a:rPr lang="en-US" smtClean="0">
                <a:solidFill>
                  <a:schemeClr val="bg1"/>
                </a:solidFill>
              </a:rPr>
              <a:t>UB</a:t>
            </a:r>
          </a:p>
        </p:txBody>
      </p:sp>
      <p:sp>
        <p:nvSpPr>
          <p:cNvPr id="34819" name="Rectangle 3"/>
          <p:cNvSpPr>
            <a:spLocks noGrp="1" noChangeArrowheads="1"/>
          </p:cNvSpPr>
          <p:nvPr>
            <p:ph idx="1"/>
          </p:nvPr>
        </p:nvSpPr>
        <p:spPr>
          <a:xfrm>
            <a:off x="609600" y="1371600"/>
            <a:ext cx="8153400" cy="3916363"/>
          </a:xfrm>
        </p:spPr>
        <p:txBody>
          <a:bodyPr/>
          <a:lstStyle/>
          <a:p>
            <a:pPr eaLnBrk="1" hangingPunct="1">
              <a:lnSpc>
                <a:spcPct val="90000"/>
              </a:lnSpc>
            </a:pPr>
            <a:r>
              <a:rPr lang="en-US" sz="2400" b="1" smtClean="0">
                <a:solidFill>
                  <a:srgbClr val="FFC000"/>
                </a:solidFill>
              </a:rPr>
              <a:t>Multimedia Information Group @ UB</a:t>
            </a:r>
          </a:p>
          <a:p>
            <a:pPr lvl="1" eaLnBrk="1" hangingPunct="1">
              <a:lnSpc>
                <a:spcPct val="90000"/>
              </a:lnSpc>
            </a:pPr>
            <a:r>
              <a:rPr lang="en-US" sz="2000" smtClean="0">
                <a:solidFill>
                  <a:srgbClr val="FFC000"/>
                </a:solidFill>
              </a:rPr>
              <a:t>Department of Computer Science and Engineering at UB, CT</a:t>
            </a:r>
          </a:p>
          <a:p>
            <a:pPr eaLnBrk="1" hangingPunct="1">
              <a:lnSpc>
                <a:spcPct val="90000"/>
              </a:lnSpc>
              <a:spcBef>
                <a:spcPct val="40000"/>
              </a:spcBef>
            </a:pPr>
            <a:r>
              <a:rPr lang="en-US" sz="2400" smtClean="0">
                <a:solidFill>
                  <a:srgbClr val="FFC000"/>
                </a:solidFill>
              </a:rPr>
              <a:t>Location: Charles A. Dana Hall #234</a:t>
            </a:r>
          </a:p>
          <a:p>
            <a:pPr eaLnBrk="1" hangingPunct="1">
              <a:lnSpc>
                <a:spcPct val="90000"/>
              </a:lnSpc>
              <a:spcBef>
                <a:spcPct val="40000"/>
              </a:spcBef>
            </a:pPr>
            <a:r>
              <a:rPr lang="en-US" sz="2400" smtClean="0">
                <a:solidFill>
                  <a:srgbClr val="FFC000"/>
                </a:solidFill>
              </a:rPr>
              <a:t>People</a:t>
            </a:r>
          </a:p>
          <a:p>
            <a:pPr lvl="1" eaLnBrk="1" hangingPunct="1">
              <a:lnSpc>
                <a:spcPct val="90000"/>
              </a:lnSpc>
            </a:pPr>
            <a:r>
              <a:rPr lang="en-US" sz="2000" smtClean="0">
                <a:solidFill>
                  <a:srgbClr val="FFC000"/>
                </a:solidFill>
              </a:rPr>
              <a:t>Prof. Jeongkyu Lee</a:t>
            </a:r>
          </a:p>
          <a:p>
            <a:pPr lvl="1" eaLnBrk="1" hangingPunct="1">
              <a:lnSpc>
                <a:spcPct val="90000"/>
              </a:lnSpc>
            </a:pPr>
            <a:r>
              <a:rPr lang="en-US" sz="2000" smtClean="0">
                <a:solidFill>
                  <a:srgbClr val="FFC000"/>
                </a:solidFill>
              </a:rPr>
              <a:t>2 PhDs and 2 MS students</a:t>
            </a:r>
          </a:p>
          <a:p>
            <a:pPr eaLnBrk="1" hangingPunct="1">
              <a:lnSpc>
                <a:spcPct val="90000"/>
              </a:lnSpc>
              <a:spcBef>
                <a:spcPct val="40000"/>
              </a:spcBef>
            </a:pPr>
            <a:r>
              <a:rPr lang="en-US" sz="2400" smtClean="0">
                <a:solidFill>
                  <a:srgbClr val="FFC000"/>
                </a:solidFill>
              </a:rPr>
              <a:t>Collaborators</a:t>
            </a:r>
          </a:p>
          <a:p>
            <a:pPr lvl="1" eaLnBrk="1" hangingPunct="1">
              <a:lnSpc>
                <a:spcPct val="90000"/>
              </a:lnSpc>
            </a:pPr>
            <a:r>
              <a:rPr lang="en-US" sz="2000" smtClean="0">
                <a:solidFill>
                  <a:srgbClr val="FFC000"/>
                </a:solidFill>
              </a:rPr>
              <a:t>Prof. JungHwan Oh at UNT</a:t>
            </a:r>
          </a:p>
          <a:p>
            <a:pPr lvl="1" eaLnBrk="1" hangingPunct="1">
              <a:lnSpc>
                <a:spcPct val="90000"/>
              </a:lnSpc>
            </a:pPr>
            <a:r>
              <a:rPr lang="en-US" sz="2000" smtClean="0">
                <a:solidFill>
                  <a:srgbClr val="FFC000"/>
                </a:solidFill>
              </a:rPr>
              <a:t>Prof. Shou-jiang Tang at UTSW </a:t>
            </a:r>
          </a:p>
          <a:p>
            <a:pPr lvl="1" eaLnBrk="1" hangingPunct="1">
              <a:lnSpc>
                <a:spcPct val="90000"/>
              </a:lnSpc>
            </a:pPr>
            <a:r>
              <a:rPr lang="en-US" sz="2000" smtClean="0">
                <a:solidFill>
                  <a:srgbClr val="FFC000"/>
                </a:solidFill>
              </a:rPr>
              <a:t>Prof. Dongwon Lee at PSU</a:t>
            </a:r>
          </a:p>
        </p:txBody>
      </p:sp>
      <p:pic>
        <p:nvPicPr>
          <p:cNvPr id="34820" name="Picture 6"/>
          <p:cNvPicPr>
            <a:picLocks noChangeAspect="1" noChangeArrowheads="1"/>
          </p:cNvPicPr>
          <p:nvPr/>
        </p:nvPicPr>
        <p:blipFill>
          <a:blip r:embed="rId2"/>
          <a:srcRect/>
          <a:stretch>
            <a:fillRect/>
          </a:stretch>
        </p:blipFill>
        <p:spPr bwMode="auto">
          <a:xfrm>
            <a:off x="6276975" y="2362200"/>
            <a:ext cx="2562225" cy="2819400"/>
          </a:xfrm>
          <a:prstGeom prst="rect">
            <a:avLst/>
          </a:prstGeom>
          <a:noFill/>
          <a:ln w="9525">
            <a:noFill/>
            <a:miter lim="800000"/>
            <a:headEnd/>
            <a:tailEnd/>
          </a:ln>
        </p:spPr>
      </p:pic>
      <p:sp>
        <p:nvSpPr>
          <p:cNvPr id="34821" name="Line 8"/>
          <p:cNvSpPr>
            <a:spLocks noChangeShapeType="1"/>
          </p:cNvSpPr>
          <p:nvPr/>
        </p:nvSpPr>
        <p:spPr bwMode="auto">
          <a:xfrm>
            <a:off x="5791200" y="2514600"/>
            <a:ext cx="1219200" cy="609600"/>
          </a:xfrm>
          <a:prstGeom prst="line">
            <a:avLst/>
          </a:prstGeom>
          <a:noFill/>
          <a:ln w="19050">
            <a:solidFill>
              <a:srgbClr val="FF0000"/>
            </a:solidFill>
            <a:prstDash val="sysDot"/>
            <a:round/>
            <a:headEnd/>
            <a:tailEnd type="triangle" w="med" len="med"/>
          </a:ln>
        </p:spPr>
        <p:txBody>
          <a:bodyPr/>
          <a:lstStyle/>
          <a:p>
            <a:endParaRPr lang="en-US"/>
          </a:p>
        </p:txBody>
      </p:sp>
      <p:sp>
        <p:nvSpPr>
          <p:cNvPr id="34822" name="Text Box 9"/>
          <p:cNvSpPr txBox="1">
            <a:spLocks noChangeArrowheads="1"/>
          </p:cNvSpPr>
          <p:nvPr/>
        </p:nvSpPr>
        <p:spPr bwMode="auto">
          <a:xfrm>
            <a:off x="4648200" y="5486400"/>
            <a:ext cx="4206875" cy="336550"/>
          </a:xfrm>
          <a:prstGeom prst="rect">
            <a:avLst/>
          </a:prstGeom>
          <a:noFill/>
          <a:ln w="9525">
            <a:noFill/>
            <a:miter lim="800000"/>
            <a:headEnd/>
            <a:tailEnd/>
          </a:ln>
        </p:spPr>
        <p:txBody>
          <a:bodyPr>
            <a:spAutoFit/>
          </a:bodyPr>
          <a:lstStyle/>
          <a:p>
            <a:pPr algn="r"/>
            <a:r>
              <a:rPr lang="en-US" sz="1600" b="1"/>
              <a:t>http://www.bridgeport.edu/~jelee/mig</a:t>
            </a:r>
          </a:p>
        </p:txBody>
      </p:sp>
      <p:sp>
        <p:nvSpPr>
          <p:cNvPr id="10" name="Text Box 10"/>
          <p:cNvSpPr txBox="1">
            <a:spLocks noChangeArrowheads="1"/>
          </p:cNvSpPr>
          <p:nvPr/>
        </p:nvSpPr>
        <p:spPr bwMode="auto">
          <a:xfrm>
            <a:off x="5562600" y="0"/>
            <a:ext cx="3587750" cy="366713"/>
          </a:xfrm>
          <a:prstGeom prst="rect">
            <a:avLst/>
          </a:prstGeom>
          <a:noFill/>
          <a:ln w="9525">
            <a:noFill/>
            <a:miter lim="800000"/>
            <a:headEnd/>
            <a:tailEnd/>
          </a:ln>
          <a:effectLst/>
        </p:spPr>
        <p:txBody>
          <a:bodyPr wrap="none">
            <a:spAutoFit/>
          </a:bodyPr>
          <a:lstStyle/>
          <a:p>
            <a:pPr algn="r">
              <a:defRPr/>
            </a:pPr>
            <a:r>
              <a:rPr lang="en-US" b="1" dirty="0">
                <a:solidFill>
                  <a:srgbClr val="FFFF00"/>
                </a:solidFill>
                <a:effectLst>
                  <a:outerShdw blurRad="38100" dist="38100" dir="2700000" algn="tl">
                    <a:srgbClr val="C0C0C0"/>
                  </a:outerShdw>
                </a:effectLst>
              </a:rPr>
              <a:t>UNIVERSITY OF BRIDGEPORT</a:t>
            </a:r>
          </a:p>
        </p:txBody>
      </p:sp>
      <p:sp>
        <p:nvSpPr>
          <p:cNvPr id="11" name="Text Box 11"/>
          <p:cNvSpPr txBox="1">
            <a:spLocks noChangeArrowheads="1"/>
          </p:cNvSpPr>
          <p:nvPr/>
        </p:nvSpPr>
        <p:spPr bwMode="auto">
          <a:xfrm>
            <a:off x="3505200" y="304800"/>
            <a:ext cx="5638800" cy="457200"/>
          </a:xfrm>
          <a:prstGeom prst="rect">
            <a:avLst/>
          </a:prstGeom>
          <a:noFill/>
          <a:ln w="9525">
            <a:noFill/>
            <a:miter lim="800000"/>
            <a:headEnd/>
            <a:tailEnd/>
          </a:ln>
          <a:effectLst/>
        </p:spPr>
        <p:txBody>
          <a:bodyPr>
            <a:spAutoFit/>
          </a:bodyPr>
          <a:lstStyle/>
          <a:p>
            <a:pPr algn="r">
              <a:defRPr/>
            </a:pPr>
            <a:r>
              <a:rPr lang="en-US" b="1" dirty="0">
                <a:solidFill>
                  <a:srgbClr val="FFFF00"/>
                </a:solidFill>
                <a:effectLst>
                  <a:outerShdw blurRad="38100" dist="38100" dir="2700000" algn="tl">
                    <a:srgbClr val="C0C0C0"/>
                  </a:outerShdw>
                </a:effectLst>
              </a:rPr>
              <a:t>Multimedia Information Group</a:t>
            </a:r>
          </a:p>
        </p:txBody>
      </p:sp>
      <p:sp>
        <p:nvSpPr>
          <p:cNvPr id="14"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5" name="Slide Number Placeholder 2"/>
          <p:cNvSpPr>
            <a:spLocks noGrp="1"/>
          </p:cNvSpPr>
          <p:nvPr>
            <p:ph type="sldNum" sz="quarter" idx="12"/>
          </p:nvPr>
        </p:nvSpPr>
        <p:spPr>
          <a:xfrm>
            <a:off x="8839200" y="6686550"/>
            <a:ext cx="381000" cy="476250"/>
          </a:xfrm>
        </p:spPr>
        <p:txBody>
          <a:bodyPr/>
          <a:lstStyle/>
          <a:p>
            <a:pPr algn="l"/>
            <a:fld id="{36405671-EC1D-44BB-9277-67F1BCF794E8}" type="slidenum">
              <a:rPr lang="en-US" sz="1000">
                <a:solidFill>
                  <a:srgbClr val="262626"/>
                </a:solidFill>
              </a:rPr>
              <a:pPr algn="l"/>
              <a:t>24</a:t>
            </a:fld>
            <a:endParaRPr lang="en-US" sz="1000">
              <a:solidFill>
                <a:srgbClr val="262626"/>
              </a:solidFill>
            </a:endParaRPr>
          </a:p>
        </p:txBody>
      </p:sp>
      <p:sp>
        <p:nvSpPr>
          <p:cNvPr id="16"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
        <p:nvSpPr>
          <p:cNvPr id="34828" name="Oval 7"/>
          <p:cNvSpPr>
            <a:spLocks noChangeArrowheads="1"/>
          </p:cNvSpPr>
          <p:nvPr/>
        </p:nvSpPr>
        <p:spPr bwMode="auto">
          <a:xfrm>
            <a:off x="7315200" y="2819400"/>
            <a:ext cx="609600" cy="609600"/>
          </a:xfrm>
          <a:prstGeom prst="ellipse">
            <a:avLst/>
          </a:prstGeom>
          <a:noFill/>
          <a:ln w="28575">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2"/>
          <p:cNvSpPr>
            <a:spLocks noGrp="1" noChangeArrowheads="1"/>
          </p:cNvSpPr>
          <p:nvPr>
            <p:ph type="title"/>
          </p:nvPr>
        </p:nvSpPr>
        <p:spPr>
          <a:xfrm>
            <a:off x="457200" y="274638"/>
            <a:ext cx="8229600" cy="1143000"/>
          </a:xfrm>
        </p:spPr>
        <p:txBody>
          <a:bodyPr/>
          <a:lstStyle/>
          <a:p>
            <a:pPr algn="l" eaLnBrk="1" hangingPunct="1"/>
            <a:r>
              <a:rPr lang="en-US" smtClean="0">
                <a:solidFill>
                  <a:schemeClr val="bg1"/>
                </a:solidFill>
              </a:rPr>
              <a:t>Our Vision</a:t>
            </a:r>
          </a:p>
        </p:txBody>
      </p:sp>
      <p:graphicFrame>
        <p:nvGraphicFramePr>
          <p:cNvPr id="6" name="Object 2"/>
          <p:cNvGraphicFramePr>
            <a:graphicFrameLocks noChangeAspect="1"/>
          </p:cNvGraphicFramePr>
          <p:nvPr/>
        </p:nvGraphicFramePr>
        <p:xfrm>
          <a:off x="611188" y="2133600"/>
          <a:ext cx="8304212" cy="3581400"/>
        </p:xfrm>
        <a:graphic>
          <a:graphicData uri="http://schemas.openxmlformats.org/presentationml/2006/ole">
            <p:oleObj spid="_x0000_s1026" name="Visio" r:id="rId3" imgW="5676270" imgH="1877780" progId="Visio.Drawing.11">
              <p:embed/>
            </p:oleObj>
          </a:graphicData>
        </a:graphic>
      </p:graphicFrame>
      <p:graphicFrame>
        <p:nvGraphicFramePr>
          <p:cNvPr id="7" name="Object 3"/>
          <p:cNvGraphicFramePr>
            <a:graphicFrameLocks noChangeAspect="1"/>
          </p:cNvGraphicFramePr>
          <p:nvPr/>
        </p:nvGraphicFramePr>
        <p:xfrm>
          <a:off x="2052638" y="4191000"/>
          <a:ext cx="3527425" cy="663575"/>
        </p:xfrm>
        <a:graphic>
          <a:graphicData uri="http://schemas.openxmlformats.org/presentationml/2006/ole">
            <p:oleObj spid="_x0000_s1027" name="Visio" r:id="rId4" imgW="2663647" imgH="512369" progId="Visio.Drawing.11">
              <p:embed/>
            </p:oleObj>
          </a:graphicData>
        </a:graphic>
      </p:graphicFrame>
      <p:graphicFrame>
        <p:nvGraphicFramePr>
          <p:cNvPr id="8" name="Object 4"/>
          <p:cNvGraphicFramePr>
            <a:graphicFrameLocks noChangeAspect="1"/>
          </p:cNvGraphicFramePr>
          <p:nvPr/>
        </p:nvGraphicFramePr>
        <p:xfrm>
          <a:off x="1979613" y="3352800"/>
          <a:ext cx="5184775" cy="909638"/>
        </p:xfrm>
        <a:graphic>
          <a:graphicData uri="http://schemas.openxmlformats.org/presentationml/2006/ole">
            <p:oleObj spid="_x0000_s1028" name="Visio" r:id="rId5" imgW="3749345" imgH="675742" progId="Visio.Drawing.11">
              <p:embed/>
            </p:oleObj>
          </a:graphicData>
        </a:graphic>
      </p:graphicFrame>
      <p:graphicFrame>
        <p:nvGraphicFramePr>
          <p:cNvPr id="9" name="Object 5"/>
          <p:cNvGraphicFramePr>
            <a:graphicFrameLocks noChangeAspect="1"/>
          </p:cNvGraphicFramePr>
          <p:nvPr/>
        </p:nvGraphicFramePr>
        <p:xfrm>
          <a:off x="3492500" y="2665413"/>
          <a:ext cx="5216525" cy="1279525"/>
        </p:xfrm>
        <a:graphic>
          <a:graphicData uri="http://schemas.openxmlformats.org/presentationml/2006/ole">
            <p:oleObj spid="_x0000_s1029" name="Visio" r:id="rId6" imgW="3781958" imgH="868375" progId="Visio.Drawing.11">
              <p:embed/>
            </p:oleObj>
          </a:graphicData>
        </a:graphic>
      </p:graphicFrame>
      <p:sp>
        <p:nvSpPr>
          <p:cNvPr id="1031" name="Text Box 11"/>
          <p:cNvSpPr txBox="1">
            <a:spLocks noChangeArrowheads="1"/>
          </p:cNvSpPr>
          <p:nvPr/>
        </p:nvSpPr>
        <p:spPr bwMode="auto">
          <a:xfrm>
            <a:off x="4784725" y="5715000"/>
            <a:ext cx="4206875" cy="336550"/>
          </a:xfrm>
          <a:prstGeom prst="rect">
            <a:avLst/>
          </a:prstGeom>
          <a:noFill/>
          <a:ln w="9525">
            <a:noFill/>
            <a:miter lim="800000"/>
            <a:headEnd/>
            <a:tailEnd/>
          </a:ln>
        </p:spPr>
        <p:txBody>
          <a:bodyPr>
            <a:spAutoFit/>
          </a:bodyPr>
          <a:lstStyle/>
          <a:p>
            <a:pPr algn="r"/>
            <a:r>
              <a:rPr lang="en-US" sz="1600" b="1"/>
              <a:t>http://www.bridgeport.edu/~jelee/mig</a:t>
            </a:r>
          </a:p>
        </p:txBody>
      </p:sp>
      <p:sp>
        <p:nvSpPr>
          <p:cNvPr id="11" name="Text Box 13"/>
          <p:cNvSpPr txBox="1">
            <a:spLocks noChangeArrowheads="1"/>
          </p:cNvSpPr>
          <p:nvPr/>
        </p:nvSpPr>
        <p:spPr bwMode="auto">
          <a:xfrm>
            <a:off x="3505200" y="304800"/>
            <a:ext cx="5638800" cy="457200"/>
          </a:xfrm>
          <a:prstGeom prst="rect">
            <a:avLst/>
          </a:prstGeom>
          <a:noFill/>
          <a:ln w="9525">
            <a:noFill/>
            <a:miter lim="800000"/>
            <a:headEnd/>
            <a:tailEnd/>
          </a:ln>
          <a:effectLst/>
        </p:spPr>
        <p:txBody>
          <a:bodyPr>
            <a:spAutoFit/>
          </a:bodyPr>
          <a:lstStyle/>
          <a:p>
            <a:pPr algn="r">
              <a:defRPr/>
            </a:pPr>
            <a:r>
              <a:rPr lang="en-US" b="1" dirty="0">
                <a:solidFill>
                  <a:srgbClr val="FFFF00"/>
                </a:solidFill>
                <a:effectLst>
                  <a:outerShdw blurRad="38100" dist="38100" dir="2700000" algn="tl">
                    <a:srgbClr val="C0C0C0"/>
                  </a:outerShdw>
                </a:effectLst>
              </a:rPr>
              <a:t>Multimedia Information Group</a:t>
            </a:r>
          </a:p>
        </p:txBody>
      </p:sp>
      <p:sp>
        <p:nvSpPr>
          <p:cNvPr id="12" name="Rectangle 11"/>
          <p:cNvSpPr/>
          <p:nvPr/>
        </p:nvSpPr>
        <p:spPr>
          <a:xfrm>
            <a:off x="3962400" y="0"/>
            <a:ext cx="5199063" cy="461963"/>
          </a:xfrm>
          <a:prstGeom prst="rect">
            <a:avLst/>
          </a:prstGeom>
        </p:spPr>
        <p:txBody>
          <a:bodyPr wrap="none">
            <a:spAutoFit/>
          </a:bodyPr>
          <a:lstStyle/>
          <a:p>
            <a:pPr algn="r">
              <a:defRPr/>
            </a:pPr>
            <a:r>
              <a:rPr lang="en-US" b="1" dirty="0">
                <a:solidFill>
                  <a:srgbClr val="FFFF00"/>
                </a:solidFill>
                <a:effectLst>
                  <a:outerShdw blurRad="38100" dist="38100" dir="2700000" algn="tl">
                    <a:srgbClr val="C0C0C0"/>
                  </a:outerShdw>
                </a:effectLst>
              </a:rPr>
              <a:t>      UNIVERSITY OF BRIDGEPORT</a:t>
            </a:r>
          </a:p>
        </p:txBody>
      </p:sp>
      <p:sp>
        <p:nvSpPr>
          <p:cNvPr id="15"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6" name="Slide Number Placeholder 2"/>
          <p:cNvSpPr>
            <a:spLocks noGrp="1"/>
          </p:cNvSpPr>
          <p:nvPr>
            <p:ph type="sldNum" sz="quarter" idx="12"/>
          </p:nvPr>
        </p:nvSpPr>
        <p:spPr>
          <a:xfrm>
            <a:off x="8839200" y="6686550"/>
            <a:ext cx="381000" cy="476250"/>
          </a:xfrm>
        </p:spPr>
        <p:txBody>
          <a:bodyPr/>
          <a:lstStyle/>
          <a:p>
            <a:pPr algn="l"/>
            <a:fld id="{274692C7-2378-468D-B136-59E4EA831806}" type="slidenum">
              <a:rPr lang="en-US" sz="1000">
                <a:solidFill>
                  <a:srgbClr val="262626"/>
                </a:solidFill>
              </a:rPr>
              <a:pPr algn="l"/>
              <a:t>25</a:t>
            </a:fld>
            <a:endParaRPr lang="en-US" sz="1000">
              <a:solidFill>
                <a:srgbClr val="262626"/>
              </a:solidFill>
            </a:endParaRPr>
          </a:p>
        </p:txBody>
      </p:sp>
      <p:sp>
        <p:nvSpPr>
          <p:cNvPr id="17"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ou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ou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ou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74638"/>
            <a:ext cx="8229600" cy="1143000"/>
          </a:xfrm>
        </p:spPr>
        <p:txBody>
          <a:bodyPr/>
          <a:lstStyle/>
          <a:p>
            <a:pPr algn="l" eaLnBrk="1" hangingPunct="1"/>
            <a:r>
              <a:rPr lang="en-US" smtClean="0">
                <a:solidFill>
                  <a:schemeClr val="bg1"/>
                </a:solidFill>
              </a:rPr>
              <a:t>Active Research</a:t>
            </a:r>
          </a:p>
        </p:txBody>
      </p:sp>
      <p:sp>
        <p:nvSpPr>
          <p:cNvPr id="2052" name="Text Box 14"/>
          <p:cNvSpPr txBox="1">
            <a:spLocks noChangeArrowheads="1"/>
          </p:cNvSpPr>
          <p:nvPr/>
        </p:nvSpPr>
        <p:spPr bwMode="auto">
          <a:xfrm>
            <a:off x="4784725" y="5867400"/>
            <a:ext cx="4206875" cy="336550"/>
          </a:xfrm>
          <a:prstGeom prst="rect">
            <a:avLst/>
          </a:prstGeom>
          <a:noFill/>
          <a:ln w="9525">
            <a:noFill/>
            <a:miter lim="800000"/>
            <a:headEnd/>
            <a:tailEnd/>
          </a:ln>
        </p:spPr>
        <p:txBody>
          <a:bodyPr>
            <a:spAutoFit/>
          </a:bodyPr>
          <a:lstStyle/>
          <a:p>
            <a:pPr algn="r"/>
            <a:r>
              <a:rPr lang="en-US" sz="1600" b="1"/>
              <a:t>http://www.bridgeport.edu/~jelee/mig</a:t>
            </a:r>
          </a:p>
        </p:txBody>
      </p:sp>
      <p:grpSp>
        <p:nvGrpSpPr>
          <p:cNvPr id="2" name="Group 54"/>
          <p:cNvGrpSpPr>
            <a:grpSpLocks/>
          </p:cNvGrpSpPr>
          <p:nvPr/>
        </p:nvGrpSpPr>
        <p:grpSpPr bwMode="auto">
          <a:xfrm>
            <a:off x="457200" y="1295400"/>
            <a:ext cx="8123238" cy="4481513"/>
            <a:chOff x="240" y="1152"/>
            <a:chExt cx="5164" cy="2823"/>
          </a:xfrm>
        </p:grpSpPr>
        <p:pic>
          <p:nvPicPr>
            <p:cNvPr id="2062" name="Picture 51" descr="_wsb_455x342_X-SIGHT%2BUAV">
              <a:hlinkClick r:id="rId3"/>
            </p:cNvPr>
            <p:cNvPicPr>
              <a:picLocks noChangeAspect="1" noChangeArrowheads="1"/>
            </p:cNvPicPr>
            <p:nvPr/>
          </p:nvPicPr>
          <p:blipFill>
            <a:blip r:embed="rId4"/>
            <a:srcRect/>
            <a:stretch>
              <a:fillRect/>
            </a:stretch>
          </p:blipFill>
          <p:spPr bwMode="auto">
            <a:xfrm>
              <a:off x="3888" y="2832"/>
              <a:ext cx="528" cy="396"/>
            </a:xfrm>
            <a:prstGeom prst="rect">
              <a:avLst/>
            </a:prstGeom>
            <a:noFill/>
            <a:ln w="9525">
              <a:noFill/>
              <a:miter lim="800000"/>
              <a:headEnd/>
              <a:tailEnd/>
            </a:ln>
          </p:spPr>
        </p:pic>
        <p:pic>
          <p:nvPicPr>
            <p:cNvPr id="2063" name="Picture 39"/>
            <p:cNvPicPr>
              <a:picLocks noChangeAspect="1" noChangeArrowheads="1"/>
            </p:cNvPicPr>
            <p:nvPr/>
          </p:nvPicPr>
          <p:blipFill>
            <a:blip r:embed="rId5"/>
            <a:srcRect/>
            <a:stretch>
              <a:fillRect/>
            </a:stretch>
          </p:blipFill>
          <p:spPr bwMode="auto">
            <a:xfrm>
              <a:off x="3744" y="1968"/>
              <a:ext cx="955" cy="557"/>
            </a:xfrm>
            <a:prstGeom prst="rect">
              <a:avLst/>
            </a:prstGeom>
            <a:noFill/>
            <a:ln w="9525">
              <a:noFill/>
              <a:miter lim="800000"/>
              <a:headEnd/>
              <a:tailEnd/>
            </a:ln>
          </p:spPr>
        </p:pic>
        <p:pic>
          <p:nvPicPr>
            <p:cNvPr id="2064" name="Picture 27"/>
            <p:cNvPicPr>
              <a:picLocks noChangeAspect="1" noChangeArrowheads="1"/>
            </p:cNvPicPr>
            <p:nvPr/>
          </p:nvPicPr>
          <p:blipFill>
            <a:blip r:embed="rId6"/>
            <a:srcRect/>
            <a:stretch>
              <a:fillRect/>
            </a:stretch>
          </p:blipFill>
          <p:spPr bwMode="auto">
            <a:xfrm>
              <a:off x="1559" y="1978"/>
              <a:ext cx="1190" cy="539"/>
            </a:xfrm>
            <a:prstGeom prst="rect">
              <a:avLst/>
            </a:prstGeom>
            <a:noFill/>
            <a:ln w="9525">
              <a:noFill/>
              <a:miter lim="800000"/>
              <a:headEnd/>
              <a:tailEnd/>
            </a:ln>
          </p:spPr>
        </p:pic>
        <p:pic>
          <p:nvPicPr>
            <p:cNvPr id="2065" name="Picture 24"/>
            <p:cNvPicPr>
              <a:picLocks noChangeAspect="1" noChangeArrowheads="1"/>
            </p:cNvPicPr>
            <p:nvPr/>
          </p:nvPicPr>
          <p:blipFill>
            <a:blip r:embed="rId7"/>
            <a:srcRect/>
            <a:stretch>
              <a:fillRect/>
            </a:stretch>
          </p:blipFill>
          <p:spPr bwMode="auto">
            <a:xfrm>
              <a:off x="720" y="2074"/>
              <a:ext cx="768" cy="458"/>
            </a:xfrm>
            <a:prstGeom prst="rect">
              <a:avLst/>
            </a:prstGeom>
            <a:noFill/>
            <a:ln w="9525">
              <a:noFill/>
              <a:miter lim="800000"/>
              <a:headEnd/>
              <a:tailEnd/>
            </a:ln>
          </p:spPr>
        </p:pic>
        <p:pic>
          <p:nvPicPr>
            <p:cNvPr id="2066" name="Picture 26"/>
            <p:cNvPicPr>
              <a:picLocks noChangeAspect="1" noChangeArrowheads="1"/>
            </p:cNvPicPr>
            <p:nvPr/>
          </p:nvPicPr>
          <p:blipFill>
            <a:blip r:embed="rId8"/>
            <a:srcRect/>
            <a:stretch>
              <a:fillRect/>
            </a:stretch>
          </p:blipFill>
          <p:spPr bwMode="auto">
            <a:xfrm>
              <a:off x="1392" y="1930"/>
              <a:ext cx="672" cy="487"/>
            </a:xfrm>
            <a:prstGeom prst="rect">
              <a:avLst/>
            </a:prstGeom>
            <a:noFill/>
            <a:ln w="9525">
              <a:noFill/>
              <a:miter lim="800000"/>
              <a:headEnd/>
              <a:tailEnd/>
            </a:ln>
          </p:spPr>
        </p:pic>
        <p:sp>
          <p:nvSpPr>
            <p:cNvPr id="2067" name="Text Box 28"/>
            <p:cNvSpPr txBox="1">
              <a:spLocks noChangeArrowheads="1"/>
            </p:cNvSpPr>
            <p:nvPr/>
          </p:nvSpPr>
          <p:spPr bwMode="auto">
            <a:xfrm>
              <a:off x="432" y="1440"/>
              <a:ext cx="2256" cy="442"/>
            </a:xfrm>
            <a:prstGeom prst="rect">
              <a:avLst/>
            </a:prstGeom>
            <a:noFill/>
            <a:ln w="9525">
              <a:noFill/>
              <a:miter lim="800000"/>
              <a:headEnd/>
              <a:tailEnd/>
            </a:ln>
          </p:spPr>
          <p:txBody>
            <a:bodyPr>
              <a:spAutoFit/>
            </a:bodyPr>
            <a:lstStyle/>
            <a:p>
              <a:pPr>
                <a:buFontTx/>
                <a:buChar char="•"/>
              </a:pPr>
              <a:r>
                <a:rPr lang="en-US" sz="1000"/>
                <a:t> Developing algorithms and S/W for event detections from</a:t>
              </a:r>
            </a:p>
            <a:p>
              <a:r>
                <a:rPr lang="en-US" sz="1000"/>
                <a:t>  WCE (Wireless Capsule Endoscopy) videos</a:t>
              </a:r>
            </a:p>
            <a:p>
              <a:pPr>
                <a:buFontTx/>
                <a:buChar char="•"/>
              </a:pPr>
              <a:r>
                <a:rPr lang="en-US" sz="1000"/>
                <a:t> Funded from IntroMedic, Co. Ltd., Korea</a:t>
              </a:r>
            </a:p>
            <a:p>
              <a:pPr>
                <a:buFontTx/>
                <a:buChar char="•"/>
              </a:pPr>
              <a:r>
                <a:rPr lang="en-US" sz="1000"/>
                <a:t> Collaborator: Dr. Tang at UTSW, Dr. Oh at UNT</a:t>
              </a:r>
            </a:p>
          </p:txBody>
        </p:sp>
        <p:pic>
          <p:nvPicPr>
            <p:cNvPr id="2068" name="Picture 22"/>
            <p:cNvPicPr>
              <a:picLocks noChangeAspect="1" noChangeArrowheads="1"/>
            </p:cNvPicPr>
            <p:nvPr/>
          </p:nvPicPr>
          <p:blipFill>
            <a:blip r:embed="rId9"/>
            <a:srcRect/>
            <a:stretch>
              <a:fillRect/>
            </a:stretch>
          </p:blipFill>
          <p:spPr bwMode="auto">
            <a:xfrm>
              <a:off x="288" y="1930"/>
              <a:ext cx="672" cy="410"/>
            </a:xfrm>
            <a:prstGeom prst="rect">
              <a:avLst/>
            </a:prstGeom>
            <a:noFill/>
            <a:ln w="9525">
              <a:noFill/>
              <a:miter lim="800000"/>
              <a:headEnd/>
              <a:tailEnd/>
            </a:ln>
          </p:spPr>
        </p:pic>
        <p:sp>
          <p:nvSpPr>
            <p:cNvPr id="2069" name="Text Box 18"/>
            <p:cNvSpPr txBox="1">
              <a:spLocks noChangeArrowheads="1"/>
            </p:cNvSpPr>
            <p:nvPr/>
          </p:nvSpPr>
          <p:spPr bwMode="auto">
            <a:xfrm>
              <a:off x="3936" y="1152"/>
              <a:ext cx="1468" cy="231"/>
            </a:xfrm>
            <a:prstGeom prst="rect">
              <a:avLst/>
            </a:prstGeom>
            <a:noFill/>
            <a:ln w="9525">
              <a:noFill/>
              <a:miter lim="800000"/>
              <a:headEnd/>
              <a:tailEnd/>
            </a:ln>
          </p:spPr>
          <p:txBody>
            <a:bodyPr wrap="none">
              <a:spAutoFit/>
            </a:bodyPr>
            <a:lstStyle/>
            <a:p>
              <a:r>
                <a:rPr lang="en-US" b="1">
                  <a:solidFill>
                    <a:srgbClr val="FFC000"/>
                  </a:solidFill>
                </a:rPr>
                <a:t>TaeKwonDo</a:t>
              </a:r>
              <a:r>
                <a:rPr lang="en-US" b="1">
                  <a:solidFill>
                    <a:srgbClr val="005EFF"/>
                  </a:solidFill>
                </a:rPr>
                <a:t> </a:t>
              </a:r>
              <a:r>
                <a:rPr lang="en-US" b="1">
                  <a:solidFill>
                    <a:srgbClr val="FFC000"/>
                  </a:solidFill>
                </a:rPr>
                <a:t>project</a:t>
              </a:r>
            </a:p>
          </p:txBody>
        </p:sp>
        <p:sp>
          <p:nvSpPr>
            <p:cNvPr id="2070" name="Text Box 19"/>
            <p:cNvSpPr txBox="1">
              <a:spLocks noChangeArrowheads="1"/>
            </p:cNvSpPr>
            <p:nvPr/>
          </p:nvSpPr>
          <p:spPr bwMode="auto">
            <a:xfrm>
              <a:off x="312" y="3729"/>
              <a:ext cx="2592" cy="231"/>
            </a:xfrm>
            <a:prstGeom prst="rect">
              <a:avLst/>
            </a:prstGeom>
            <a:noFill/>
            <a:ln w="9525">
              <a:noFill/>
              <a:miter lim="800000"/>
              <a:headEnd/>
              <a:tailEnd/>
            </a:ln>
          </p:spPr>
          <p:txBody>
            <a:bodyPr>
              <a:spAutoFit/>
            </a:bodyPr>
            <a:lstStyle/>
            <a:p>
              <a:r>
                <a:rPr lang="en-US" b="1">
                  <a:solidFill>
                    <a:srgbClr val="FFC000"/>
                  </a:solidFill>
                </a:rPr>
                <a:t>Vlinkage: Video Linkage project</a:t>
              </a:r>
            </a:p>
          </p:txBody>
        </p:sp>
        <p:sp>
          <p:nvSpPr>
            <p:cNvPr id="2071" name="Text Box 21"/>
            <p:cNvSpPr txBox="1">
              <a:spLocks noChangeArrowheads="1"/>
            </p:cNvSpPr>
            <p:nvPr/>
          </p:nvSpPr>
          <p:spPr bwMode="auto">
            <a:xfrm>
              <a:off x="3787" y="3744"/>
              <a:ext cx="1540" cy="231"/>
            </a:xfrm>
            <a:prstGeom prst="rect">
              <a:avLst/>
            </a:prstGeom>
            <a:noFill/>
            <a:ln w="9525">
              <a:noFill/>
              <a:miter lim="800000"/>
              <a:headEnd/>
              <a:tailEnd/>
            </a:ln>
          </p:spPr>
          <p:txBody>
            <a:bodyPr wrap="none">
              <a:spAutoFit/>
            </a:bodyPr>
            <a:lstStyle/>
            <a:p>
              <a:r>
                <a:rPr lang="en-US" b="1">
                  <a:solidFill>
                    <a:srgbClr val="FFC000"/>
                  </a:solidFill>
                </a:rPr>
                <a:t>Multimedia Ontology</a:t>
              </a:r>
            </a:p>
          </p:txBody>
        </p:sp>
        <p:sp>
          <p:nvSpPr>
            <p:cNvPr id="2072" name="Text Box 17"/>
            <p:cNvSpPr txBox="1">
              <a:spLocks noChangeArrowheads="1"/>
            </p:cNvSpPr>
            <p:nvPr/>
          </p:nvSpPr>
          <p:spPr bwMode="auto">
            <a:xfrm>
              <a:off x="240" y="1200"/>
              <a:ext cx="1372" cy="231"/>
            </a:xfrm>
            <a:prstGeom prst="rect">
              <a:avLst/>
            </a:prstGeom>
            <a:noFill/>
            <a:ln w="9525">
              <a:noFill/>
              <a:miter lim="800000"/>
              <a:headEnd/>
              <a:tailEnd/>
            </a:ln>
          </p:spPr>
          <p:txBody>
            <a:bodyPr wrap="none">
              <a:spAutoFit/>
            </a:bodyPr>
            <a:lstStyle/>
            <a:p>
              <a:r>
                <a:rPr lang="en-US" b="1">
                  <a:solidFill>
                    <a:srgbClr val="FFC000"/>
                  </a:solidFill>
                </a:rPr>
                <a:t>SmartView project</a:t>
              </a:r>
            </a:p>
          </p:txBody>
        </p:sp>
        <p:sp>
          <p:nvSpPr>
            <p:cNvPr id="2073" name="Line 33"/>
            <p:cNvSpPr>
              <a:spLocks noChangeShapeType="1"/>
            </p:cNvSpPr>
            <p:nvPr/>
          </p:nvSpPr>
          <p:spPr bwMode="auto">
            <a:xfrm>
              <a:off x="288" y="2592"/>
              <a:ext cx="2160" cy="0"/>
            </a:xfrm>
            <a:prstGeom prst="line">
              <a:avLst/>
            </a:prstGeom>
            <a:noFill/>
            <a:ln w="28575">
              <a:solidFill>
                <a:srgbClr val="9966FF"/>
              </a:solidFill>
              <a:round/>
              <a:headEnd/>
              <a:tailEnd/>
            </a:ln>
          </p:spPr>
          <p:txBody>
            <a:bodyPr/>
            <a:lstStyle/>
            <a:p>
              <a:endParaRPr lang="en-US"/>
            </a:p>
          </p:txBody>
        </p:sp>
        <p:sp>
          <p:nvSpPr>
            <p:cNvPr id="2074" name="Line 34"/>
            <p:cNvSpPr>
              <a:spLocks noChangeShapeType="1"/>
            </p:cNvSpPr>
            <p:nvPr/>
          </p:nvSpPr>
          <p:spPr bwMode="auto">
            <a:xfrm>
              <a:off x="3216" y="2592"/>
              <a:ext cx="2160" cy="0"/>
            </a:xfrm>
            <a:prstGeom prst="line">
              <a:avLst/>
            </a:prstGeom>
            <a:noFill/>
            <a:ln w="28575">
              <a:solidFill>
                <a:srgbClr val="9966FF"/>
              </a:solidFill>
              <a:round/>
              <a:headEnd/>
              <a:tailEnd/>
            </a:ln>
          </p:spPr>
          <p:txBody>
            <a:bodyPr/>
            <a:lstStyle/>
            <a:p>
              <a:endParaRPr lang="en-US"/>
            </a:p>
          </p:txBody>
        </p:sp>
        <p:sp>
          <p:nvSpPr>
            <p:cNvPr id="2075" name="Line 35"/>
            <p:cNvSpPr>
              <a:spLocks noChangeShapeType="1"/>
            </p:cNvSpPr>
            <p:nvPr/>
          </p:nvSpPr>
          <p:spPr bwMode="auto">
            <a:xfrm>
              <a:off x="2832" y="1296"/>
              <a:ext cx="0" cy="960"/>
            </a:xfrm>
            <a:prstGeom prst="line">
              <a:avLst/>
            </a:prstGeom>
            <a:noFill/>
            <a:ln w="28575">
              <a:solidFill>
                <a:srgbClr val="9966FF"/>
              </a:solidFill>
              <a:round/>
              <a:headEnd/>
              <a:tailEnd/>
            </a:ln>
          </p:spPr>
          <p:txBody>
            <a:bodyPr/>
            <a:lstStyle/>
            <a:p>
              <a:endParaRPr lang="en-US"/>
            </a:p>
          </p:txBody>
        </p:sp>
        <p:sp>
          <p:nvSpPr>
            <p:cNvPr id="2076" name="Line 36"/>
            <p:cNvSpPr>
              <a:spLocks noChangeShapeType="1"/>
            </p:cNvSpPr>
            <p:nvPr/>
          </p:nvSpPr>
          <p:spPr bwMode="auto">
            <a:xfrm>
              <a:off x="2832" y="2976"/>
              <a:ext cx="0" cy="960"/>
            </a:xfrm>
            <a:prstGeom prst="line">
              <a:avLst/>
            </a:prstGeom>
            <a:noFill/>
            <a:ln w="28575">
              <a:solidFill>
                <a:srgbClr val="9966FF"/>
              </a:solidFill>
              <a:round/>
              <a:headEnd/>
              <a:tailEnd/>
            </a:ln>
          </p:spPr>
          <p:txBody>
            <a:bodyPr/>
            <a:lstStyle/>
            <a:p>
              <a:endParaRPr lang="en-US"/>
            </a:p>
          </p:txBody>
        </p:sp>
        <p:sp>
          <p:nvSpPr>
            <p:cNvPr id="2077" name="Text Box 38"/>
            <p:cNvSpPr txBox="1">
              <a:spLocks noChangeArrowheads="1"/>
            </p:cNvSpPr>
            <p:nvPr/>
          </p:nvSpPr>
          <p:spPr bwMode="auto">
            <a:xfrm>
              <a:off x="2976" y="1440"/>
              <a:ext cx="1776" cy="538"/>
            </a:xfrm>
            <a:prstGeom prst="rect">
              <a:avLst/>
            </a:prstGeom>
            <a:noFill/>
            <a:ln w="9525">
              <a:noFill/>
              <a:miter lim="800000"/>
              <a:headEnd/>
              <a:tailEnd/>
            </a:ln>
          </p:spPr>
          <p:txBody>
            <a:bodyPr>
              <a:spAutoFit/>
            </a:bodyPr>
            <a:lstStyle/>
            <a:p>
              <a:pPr>
                <a:buFontTx/>
                <a:buChar char="•"/>
              </a:pPr>
              <a:r>
                <a:rPr lang="en-US" sz="1000"/>
                <a:t> Developing algorithm and prototype system</a:t>
              </a:r>
            </a:p>
            <a:p>
              <a:r>
                <a:rPr lang="en-US" sz="1000"/>
                <a:t>  for automatic judge of TaeKwonDo poomsae</a:t>
              </a:r>
            </a:p>
            <a:p>
              <a:pPr>
                <a:buFontTx/>
                <a:buChar char="•"/>
              </a:pPr>
              <a:r>
                <a:rPr lang="en-US" sz="1000"/>
                <a:t> Sponsor: International College at UB, WTF</a:t>
              </a:r>
            </a:p>
            <a:p>
              <a:pPr>
                <a:buFontTx/>
                <a:buChar char="•"/>
              </a:pPr>
              <a:r>
                <a:rPr lang="en-US" sz="1000"/>
                <a:t> Collaborator: Prof. Kim of Martial Art dept. </a:t>
              </a:r>
            </a:p>
            <a:p>
              <a:r>
                <a:rPr lang="en-US" sz="1000"/>
                <a:t>  at UB</a:t>
              </a:r>
            </a:p>
          </p:txBody>
        </p:sp>
        <p:pic>
          <p:nvPicPr>
            <p:cNvPr id="2078" name="Picture 43" descr="title"/>
            <p:cNvPicPr>
              <a:picLocks noChangeAspect="1" noChangeArrowheads="1"/>
            </p:cNvPicPr>
            <p:nvPr/>
          </p:nvPicPr>
          <p:blipFill>
            <a:blip r:embed="rId10"/>
            <a:srcRect/>
            <a:stretch>
              <a:fillRect/>
            </a:stretch>
          </p:blipFill>
          <p:spPr bwMode="auto">
            <a:xfrm>
              <a:off x="4734" y="1680"/>
              <a:ext cx="635" cy="864"/>
            </a:xfrm>
            <a:prstGeom prst="rect">
              <a:avLst/>
            </a:prstGeom>
            <a:noFill/>
            <a:ln w="9525">
              <a:noFill/>
              <a:miter lim="800000"/>
              <a:headEnd/>
              <a:tailEnd/>
            </a:ln>
          </p:spPr>
        </p:pic>
        <p:sp>
          <p:nvSpPr>
            <p:cNvPr id="2079" name="Text Box 44"/>
            <p:cNvSpPr txBox="1">
              <a:spLocks noChangeArrowheads="1"/>
            </p:cNvSpPr>
            <p:nvPr/>
          </p:nvSpPr>
          <p:spPr bwMode="auto">
            <a:xfrm>
              <a:off x="480" y="3254"/>
              <a:ext cx="2256" cy="442"/>
            </a:xfrm>
            <a:prstGeom prst="rect">
              <a:avLst/>
            </a:prstGeom>
            <a:noFill/>
            <a:ln w="9525">
              <a:noFill/>
              <a:miter lim="800000"/>
              <a:headEnd/>
              <a:tailEnd/>
            </a:ln>
          </p:spPr>
          <p:txBody>
            <a:bodyPr>
              <a:spAutoFit/>
            </a:bodyPr>
            <a:lstStyle/>
            <a:p>
              <a:pPr>
                <a:buFontTx/>
                <a:buChar char="•"/>
              </a:pPr>
              <a:r>
                <a:rPr lang="en-US" sz="1000"/>
                <a:t> Developing a noble method for video and image matching</a:t>
              </a:r>
            </a:p>
            <a:p>
              <a:pPr>
                <a:buFontTx/>
                <a:buChar char="•"/>
              </a:pPr>
              <a:r>
                <a:rPr lang="en-US" sz="1000"/>
                <a:t> Applicatoin1: Video Copy Detection for YouTube</a:t>
              </a:r>
            </a:p>
            <a:p>
              <a:pPr>
                <a:buFontTx/>
                <a:buChar char="•"/>
              </a:pPr>
              <a:r>
                <a:rPr lang="en-US" sz="1000"/>
                <a:t> Applicatoin2: BIM (BLASTed Image matching)</a:t>
              </a:r>
            </a:p>
            <a:p>
              <a:pPr>
                <a:buFontTx/>
                <a:buChar char="•"/>
              </a:pPr>
              <a:r>
                <a:rPr lang="en-US" sz="1000"/>
                <a:t> Collaborator: Dr. Dongwon Lee at Penn State University</a:t>
              </a:r>
            </a:p>
          </p:txBody>
        </p:sp>
        <p:graphicFrame>
          <p:nvGraphicFramePr>
            <p:cNvPr id="2050" name="Object 2"/>
            <p:cNvGraphicFramePr>
              <a:graphicFrameLocks noChangeAspect="1"/>
            </p:cNvGraphicFramePr>
            <p:nvPr/>
          </p:nvGraphicFramePr>
          <p:xfrm>
            <a:off x="528" y="2640"/>
            <a:ext cx="1920" cy="600"/>
          </p:xfrm>
          <a:graphic>
            <a:graphicData uri="http://schemas.openxmlformats.org/presentationml/2006/ole">
              <p:oleObj spid="_x0000_s2050" name="Visio" r:id="rId11" imgW="6759994" imgH="2736342" progId="Visio.Drawing.11">
                <p:embed/>
              </p:oleObj>
            </a:graphicData>
          </a:graphic>
        </p:graphicFrame>
        <p:sp>
          <p:nvSpPr>
            <p:cNvPr id="2080" name="Text Box 47"/>
            <p:cNvSpPr txBox="1">
              <a:spLocks noChangeArrowheads="1"/>
            </p:cNvSpPr>
            <p:nvPr/>
          </p:nvSpPr>
          <p:spPr bwMode="auto">
            <a:xfrm>
              <a:off x="3024" y="3236"/>
              <a:ext cx="2256" cy="538"/>
            </a:xfrm>
            <a:prstGeom prst="rect">
              <a:avLst/>
            </a:prstGeom>
            <a:noFill/>
            <a:ln w="9525">
              <a:noFill/>
              <a:miter lim="800000"/>
              <a:headEnd/>
              <a:tailEnd/>
            </a:ln>
          </p:spPr>
          <p:txBody>
            <a:bodyPr>
              <a:spAutoFit/>
            </a:bodyPr>
            <a:lstStyle/>
            <a:p>
              <a:pPr>
                <a:buFontTx/>
                <a:buChar char="•"/>
              </a:pPr>
              <a:r>
                <a:rPr lang="en-US" sz="1000"/>
                <a:t> Developing a new algorithm for automatic generation of</a:t>
              </a:r>
            </a:p>
            <a:p>
              <a:r>
                <a:rPr lang="en-US" sz="1000"/>
                <a:t>  Multimedia Ontology</a:t>
              </a:r>
            </a:p>
            <a:p>
              <a:pPr>
                <a:buFontTx/>
                <a:buChar char="•"/>
              </a:pPr>
              <a:r>
                <a:rPr lang="en-US" sz="1000"/>
                <a:t> Target applications: Medical videos, Surveillance camera,</a:t>
              </a:r>
            </a:p>
            <a:p>
              <a:r>
                <a:rPr lang="en-US" sz="1000"/>
                <a:t>  and Military videos</a:t>
              </a:r>
            </a:p>
            <a:p>
              <a:pPr>
                <a:buFontTx/>
                <a:buChar char="•"/>
              </a:pPr>
              <a:r>
                <a:rPr lang="en-US" sz="1000"/>
                <a:t> Looking for sponsors</a:t>
              </a:r>
            </a:p>
          </p:txBody>
        </p:sp>
        <p:pic>
          <p:nvPicPr>
            <p:cNvPr id="2081" name="Picture 49" descr="hurricane">
              <a:hlinkClick r:id="rId12"/>
            </p:cNvPr>
            <p:cNvPicPr>
              <a:picLocks noChangeAspect="1" noChangeArrowheads="1"/>
            </p:cNvPicPr>
            <p:nvPr/>
          </p:nvPicPr>
          <p:blipFill>
            <a:blip r:embed="rId13"/>
            <a:srcRect/>
            <a:stretch>
              <a:fillRect/>
            </a:stretch>
          </p:blipFill>
          <p:spPr bwMode="auto">
            <a:xfrm>
              <a:off x="3504" y="2640"/>
              <a:ext cx="455" cy="417"/>
            </a:xfrm>
            <a:prstGeom prst="rect">
              <a:avLst/>
            </a:prstGeom>
            <a:noFill/>
            <a:ln w="9525">
              <a:noFill/>
              <a:miter lim="800000"/>
              <a:headEnd/>
              <a:tailEnd/>
            </a:ln>
          </p:spPr>
        </p:pic>
        <p:pic>
          <p:nvPicPr>
            <p:cNvPr id="2082" name="Picture 48" descr="video-surveillance">
              <a:hlinkClick r:id="rId14"/>
            </p:cNvPr>
            <p:cNvPicPr>
              <a:picLocks noChangeAspect="1" noChangeArrowheads="1"/>
            </p:cNvPicPr>
            <p:nvPr/>
          </p:nvPicPr>
          <p:blipFill>
            <a:blip r:embed="rId15"/>
            <a:srcRect/>
            <a:stretch>
              <a:fillRect/>
            </a:stretch>
          </p:blipFill>
          <p:spPr bwMode="auto">
            <a:xfrm>
              <a:off x="3216" y="2688"/>
              <a:ext cx="411" cy="480"/>
            </a:xfrm>
            <a:prstGeom prst="rect">
              <a:avLst/>
            </a:prstGeom>
            <a:noFill/>
            <a:ln w="9525">
              <a:noFill/>
              <a:miter lim="800000"/>
              <a:headEnd/>
              <a:tailEnd/>
            </a:ln>
          </p:spPr>
        </p:pic>
        <p:pic>
          <p:nvPicPr>
            <p:cNvPr id="2083" name="Picture 53" descr="onto"/>
            <p:cNvPicPr>
              <a:picLocks noChangeAspect="1" noChangeArrowheads="1"/>
            </p:cNvPicPr>
            <p:nvPr/>
          </p:nvPicPr>
          <p:blipFill>
            <a:blip r:embed="rId16"/>
            <a:srcRect/>
            <a:stretch>
              <a:fillRect/>
            </a:stretch>
          </p:blipFill>
          <p:spPr bwMode="auto">
            <a:xfrm>
              <a:off x="4560" y="2688"/>
              <a:ext cx="816" cy="473"/>
            </a:xfrm>
            <a:prstGeom prst="rect">
              <a:avLst/>
            </a:prstGeom>
            <a:noFill/>
            <a:ln w="9525">
              <a:noFill/>
              <a:miter lim="800000"/>
              <a:headEnd/>
              <a:tailEnd/>
            </a:ln>
          </p:spPr>
        </p:pic>
      </p:grpSp>
      <p:grpSp>
        <p:nvGrpSpPr>
          <p:cNvPr id="2054" name="Group 32"/>
          <p:cNvGrpSpPr>
            <a:grpSpLocks/>
          </p:cNvGrpSpPr>
          <p:nvPr/>
        </p:nvGrpSpPr>
        <p:grpSpPr bwMode="auto">
          <a:xfrm>
            <a:off x="4038600" y="3733800"/>
            <a:ext cx="914400" cy="838200"/>
            <a:chOff x="1920" y="2256"/>
            <a:chExt cx="576" cy="528"/>
          </a:xfrm>
        </p:grpSpPr>
        <p:sp>
          <p:nvSpPr>
            <p:cNvPr id="2060" name="Oval 30"/>
            <p:cNvSpPr>
              <a:spLocks noChangeArrowheads="1"/>
            </p:cNvSpPr>
            <p:nvPr/>
          </p:nvSpPr>
          <p:spPr bwMode="auto">
            <a:xfrm>
              <a:off x="1920" y="2256"/>
              <a:ext cx="576" cy="528"/>
            </a:xfrm>
            <a:prstGeom prst="ellipse">
              <a:avLst/>
            </a:prstGeom>
            <a:solidFill>
              <a:srgbClr val="9966FF"/>
            </a:solidFill>
            <a:ln w="9525">
              <a:solidFill>
                <a:srgbClr val="9966FF"/>
              </a:solidFill>
              <a:round/>
              <a:headEnd/>
              <a:tailEnd/>
            </a:ln>
          </p:spPr>
          <p:txBody>
            <a:bodyPr wrap="none" anchor="ctr"/>
            <a:lstStyle/>
            <a:p>
              <a:endParaRPr lang="en-US"/>
            </a:p>
          </p:txBody>
        </p:sp>
        <p:sp>
          <p:nvSpPr>
            <p:cNvPr id="2061" name="Text Box 31"/>
            <p:cNvSpPr txBox="1">
              <a:spLocks noChangeArrowheads="1"/>
            </p:cNvSpPr>
            <p:nvPr/>
          </p:nvSpPr>
          <p:spPr bwMode="auto">
            <a:xfrm>
              <a:off x="1926" y="2340"/>
              <a:ext cx="570" cy="346"/>
            </a:xfrm>
            <a:prstGeom prst="rect">
              <a:avLst/>
            </a:prstGeom>
            <a:noFill/>
            <a:ln w="9525">
              <a:noFill/>
              <a:miter lim="800000"/>
              <a:headEnd/>
              <a:tailEnd/>
            </a:ln>
          </p:spPr>
          <p:txBody>
            <a:bodyPr wrap="none">
              <a:spAutoFit/>
            </a:bodyPr>
            <a:lstStyle/>
            <a:p>
              <a:r>
                <a:rPr lang="en-US" sz="3000" b="1"/>
                <a:t>MIG</a:t>
              </a:r>
            </a:p>
          </p:txBody>
        </p:sp>
      </p:grpSp>
      <p:sp>
        <p:nvSpPr>
          <p:cNvPr id="34" name="Text Box 55"/>
          <p:cNvSpPr txBox="1">
            <a:spLocks noChangeArrowheads="1"/>
          </p:cNvSpPr>
          <p:nvPr/>
        </p:nvSpPr>
        <p:spPr bwMode="auto">
          <a:xfrm>
            <a:off x="5522913" y="0"/>
            <a:ext cx="3587750" cy="366713"/>
          </a:xfrm>
          <a:prstGeom prst="rect">
            <a:avLst/>
          </a:prstGeom>
          <a:noFill/>
          <a:ln w="9525">
            <a:noFill/>
            <a:miter lim="800000"/>
            <a:headEnd/>
            <a:tailEnd/>
          </a:ln>
          <a:effectLst/>
        </p:spPr>
        <p:txBody>
          <a:bodyPr wrap="none">
            <a:spAutoFit/>
          </a:bodyPr>
          <a:lstStyle/>
          <a:p>
            <a:pPr algn="r">
              <a:defRPr/>
            </a:pPr>
            <a:r>
              <a:rPr lang="en-US" b="1" dirty="0">
                <a:solidFill>
                  <a:srgbClr val="FFFF00"/>
                </a:solidFill>
                <a:effectLst>
                  <a:outerShdw blurRad="38100" dist="38100" dir="2700000" algn="tl">
                    <a:srgbClr val="C0C0C0"/>
                  </a:outerShdw>
                </a:effectLst>
              </a:rPr>
              <a:t>UNIVERSITY OF BRIDGEPORT</a:t>
            </a:r>
          </a:p>
        </p:txBody>
      </p:sp>
      <p:sp>
        <p:nvSpPr>
          <p:cNvPr id="35" name="Text Box 56"/>
          <p:cNvSpPr txBox="1">
            <a:spLocks noChangeArrowheads="1"/>
          </p:cNvSpPr>
          <p:nvPr/>
        </p:nvSpPr>
        <p:spPr bwMode="auto">
          <a:xfrm>
            <a:off x="3505200" y="304800"/>
            <a:ext cx="5638800" cy="457200"/>
          </a:xfrm>
          <a:prstGeom prst="rect">
            <a:avLst/>
          </a:prstGeom>
          <a:noFill/>
          <a:ln w="9525">
            <a:noFill/>
            <a:miter lim="800000"/>
            <a:headEnd/>
            <a:tailEnd/>
          </a:ln>
          <a:effectLst/>
        </p:spPr>
        <p:txBody>
          <a:bodyPr>
            <a:spAutoFit/>
          </a:bodyPr>
          <a:lstStyle/>
          <a:p>
            <a:pPr algn="r">
              <a:defRPr/>
            </a:pPr>
            <a:r>
              <a:rPr lang="en-US" b="1" dirty="0">
                <a:solidFill>
                  <a:srgbClr val="FFFF00"/>
                </a:solidFill>
                <a:effectLst>
                  <a:outerShdw blurRad="38100" dist="38100" dir="2700000" algn="tl">
                    <a:srgbClr val="C0C0C0"/>
                  </a:outerShdw>
                </a:effectLst>
              </a:rPr>
              <a:t>Multimedia Information Group</a:t>
            </a:r>
          </a:p>
        </p:txBody>
      </p:sp>
      <p:sp>
        <p:nvSpPr>
          <p:cNvPr id="38"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39" name="Slide Number Placeholder 2"/>
          <p:cNvSpPr>
            <a:spLocks noGrp="1"/>
          </p:cNvSpPr>
          <p:nvPr>
            <p:ph type="sldNum" sz="quarter" idx="12"/>
          </p:nvPr>
        </p:nvSpPr>
        <p:spPr>
          <a:xfrm>
            <a:off x="8839200" y="6686550"/>
            <a:ext cx="381000" cy="476250"/>
          </a:xfrm>
        </p:spPr>
        <p:txBody>
          <a:bodyPr/>
          <a:lstStyle/>
          <a:p>
            <a:pPr algn="l"/>
            <a:fld id="{D59E1257-046C-4C2F-B3C4-2AC3887AF693}" type="slidenum">
              <a:rPr lang="en-US" sz="1000">
                <a:solidFill>
                  <a:srgbClr val="262626"/>
                </a:solidFill>
              </a:rPr>
              <a:pPr algn="l"/>
              <a:t>26</a:t>
            </a:fld>
            <a:endParaRPr lang="en-US" sz="1000">
              <a:solidFill>
                <a:srgbClr val="262626"/>
              </a:solidFill>
            </a:endParaRPr>
          </a:p>
        </p:txBody>
      </p:sp>
      <p:sp>
        <p:nvSpPr>
          <p:cNvPr id="40"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990600" y="3200400"/>
            <a:ext cx="7772400" cy="1143000"/>
          </a:xfrm>
          <a:prstGeom prst="rect">
            <a:avLst/>
          </a:prstGeom>
          <a:noFill/>
          <a:ln w="9525">
            <a:noFill/>
            <a:miter lim="800000"/>
            <a:headEnd/>
            <a:tailEnd/>
          </a:ln>
        </p:spPr>
        <p:txBody>
          <a:bodyPr lIns="92075" tIns="46038" rIns="92075" bIns="46038" anchor="ctr"/>
          <a:lstStyle/>
          <a:p>
            <a:pPr algn="ctr" fontAlgn="auto">
              <a:spcAft>
                <a:spcPts val="0"/>
              </a:spcAft>
              <a:defRPr/>
            </a:pPr>
            <a:r>
              <a:rPr lang="en-US" sz="4000" b="1" i="1" kern="0" dirty="0">
                <a:solidFill>
                  <a:schemeClr val="bg1"/>
                </a:solidFill>
                <a:latin typeface="+mj-lt"/>
                <a:ea typeface="+mj-ea"/>
                <a:cs typeface="+mj-cs"/>
              </a:rPr>
              <a:t>Robotics, Intelligent Sensing and Control Lab </a:t>
            </a:r>
          </a:p>
          <a:p>
            <a:pPr algn="ctr" fontAlgn="auto">
              <a:spcAft>
                <a:spcPts val="0"/>
              </a:spcAft>
              <a:defRPr/>
            </a:pPr>
            <a:r>
              <a:rPr lang="en-US" sz="4000" b="1" i="1" kern="0" dirty="0">
                <a:solidFill>
                  <a:schemeClr val="bg1"/>
                </a:solidFill>
                <a:latin typeface="+mj-lt"/>
                <a:ea typeface="+mj-ea"/>
                <a:cs typeface="+mj-cs"/>
              </a:rPr>
              <a:t>(RISC)</a:t>
            </a:r>
          </a:p>
        </p:txBody>
      </p:sp>
      <p:sp>
        <p:nvSpPr>
          <p:cNvPr id="35843" name="Rectangle 3"/>
          <p:cNvSpPr>
            <a:spLocks noChangeArrowheads="1"/>
          </p:cNvSpPr>
          <p:nvPr/>
        </p:nvSpPr>
        <p:spPr bwMode="auto">
          <a:xfrm>
            <a:off x="2782888" y="609600"/>
            <a:ext cx="3859212" cy="1431925"/>
          </a:xfrm>
          <a:prstGeom prst="rect">
            <a:avLst/>
          </a:prstGeom>
          <a:noFill/>
          <a:ln w="9525">
            <a:noFill/>
            <a:miter lim="800000"/>
            <a:headEnd/>
            <a:tailEnd/>
          </a:ln>
        </p:spPr>
        <p:txBody>
          <a:bodyPr wrap="none" lIns="92075" tIns="46038" rIns="92075" bIns="46038">
            <a:spAutoFit/>
          </a:bodyPr>
          <a:lstStyle/>
          <a:p>
            <a:pPr algn="ctr" eaLnBrk="0" hangingPunct="0"/>
            <a:r>
              <a:rPr lang="en-US" sz="2900"/>
              <a:t>University of Bridgeport</a:t>
            </a:r>
          </a:p>
          <a:p>
            <a:pPr algn="ctr" eaLnBrk="0" hangingPunct="0"/>
            <a:r>
              <a:rPr lang="en-US" sz="2900"/>
              <a:t>School of Engineering</a:t>
            </a:r>
          </a:p>
          <a:p>
            <a:pPr algn="ctr" eaLnBrk="0" hangingPunct="0"/>
            <a:endParaRPr lang="en-US" sz="2900"/>
          </a:p>
        </p:txBody>
      </p:sp>
      <p:pic>
        <p:nvPicPr>
          <p:cNvPr id="9" name="Picture 8" descr="logo updated1 March 25"/>
          <p:cNvPicPr>
            <a:picLocks noChangeAspect="1" noChangeArrowheads="1"/>
          </p:cNvPicPr>
          <p:nvPr/>
        </p:nvPicPr>
        <p:blipFill>
          <a:blip r:embed="rId2" cstate="print"/>
          <a:srcRect/>
          <a:stretch>
            <a:fillRect/>
          </a:stretch>
        </p:blipFill>
        <p:spPr bwMode="auto">
          <a:xfrm>
            <a:off x="7391400" y="76200"/>
            <a:ext cx="1689358" cy="1447800"/>
          </a:xfrm>
          <a:prstGeom prst="roundRect">
            <a:avLst>
              <a:gd name="adj" fmla="val 16667"/>
            </a:avLst>
          </a:prstGeom>
          <a:ln>
            <a:noFill/>
          </a:ln>
          <a:effectLst>
            <a:outerShdw dir="17940000" algn="tl" rotWithShape="0">
              <a:schemeClr val="accent6"/>
            </a:outerShdw>
          </a:effectLst>
          <a:scene3d>
            <a:camera prst="obliqueBottomRight"/>
            <a:lightRig rig="threePt" dir="t"/>
          </a:scene3d>
        </p:spPr>
      </p:pic>
      <p:pic>
        <p:nvPicPr>
          <p:cNvPr id="35845" name="Picture 8" descr="ublogoViolet"/>
          <p:cNvPicPr>
            <a:picLocks noChangeAspect="1" noChangeArrowheads="1"/>
          </p:cNvPicPr>
          <p:nvPr/>
        </p:nvPicPr>
        <p:blipFill>
          <a:blip r:embed="rId3"/>
          <a:srcRect/>
          <a:stretch>
            <a:fillRect/>
          </a:stretch>
        </p:blipFill>
        <p:spPr bwMode="auto">
          <a:xfrm>
            <a:off x="0" y="0"/>
            <a:ext cx="1671638" cy="1600200"/>
          </a:xfrm>
          <a:prstGeom prst="rect">
            <a:avLst/>
          </a:prstGeom>
          <a:noFill/>
          <a:ln w="9525">
            <a:noFill/>
            <a:miter lim="800000"/>
            <a:headEnd/>
            <a:tailEnd/>
          </a:ln>
        </p:spPr>
      </p:pic>
      <p:sp>
        <p:nvSpPr>
          <p:cNvPr id="13"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4" name="Slide Number Placeholder 2"/>
          <p:cNvSpPr>
            <a:spLocks noGrp="1"/>
          </p:cNvSpPr>
          <p:nvPr>
            <p:ph type="sldNum" sz="quarter" idx="12"/>
          </p:nvPr>
        </p:nvSpPr>
        <p:spPr>
          <a:xfrm>
            <a:off x="8839200" y="6686550"/>
            <a:ext cx="381000" cy="476250"/>
          </a:xfrm>
        </p:spPr>
        <p:txBody>
          <a:bodyPr/>
          <a:lstStyle/>
          <a:p>
            <a:pPr algn="l"/>
            <a:fld id="{184DB4A7-32FD-4C9D-817A-77EF3A469839}" type="slidenum">
              <a:rPr lang="en-US" sz="1000">
                <a:solidFill>
                  <a:srgbClr val="262626"/>
                </a:solidFill>
              </a:rPr>
              <a:pPr algn="l"/>
              <a:t>27</a:t>
            </a:fld>
            <a:endParaRPr lang="en-US" sz="1000">
              <a:solidFill>
                <a:srgbClr val="262626"/>
              </a:solidFill>
            </a:endParaRPr>
          </a:p>
        </p:txBody>
      </p:sp>
      <p:sp>
        <p:nvSpPr>
          <p:cNvPr id="15"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74638"/>
            <a:ext cx="8229600" cy="1143000"/>
          </a:xfrm>
        </p:spPr>
        <p:txBody>
          <a:bodyPr/>
          <a:lstStyle/>
          <a:p>
            <a:pPr algn="l" eaLnBrk="1" hangingPunct="1"/>
            <a:r>
              <a:rPr lang="en-US" smtClean="0">
                <a:solidFill>
                  <a:schemeClr val="bg1"/>
                </a:solidFill>
              </a:rPr>
              <a:t>Outline of Outgoing Project</a:t>
            </a:r>
          </a:p>
        </p:txBody>
      </p:sp>
      <p:sp>
        <p:nvSpPr>
          <p:cNvPr id="36867" name="Rectangle 3"/>
          <p:cNvSpPr>
            <a:spLocks noGrp="1" noChangeArrowheads="1"/>
          </p:cNvSpPr>
          <p:nvPr>
            <p:ph idx="1"/>
          </p:nvPr>
        </p:nvSpPr>
        <p:spPr>
          <a:xfrm>
            <a:off x="457200" y="1600200"/>
            <a:ext cx="8229600" cy="4525963"/>
          </a:xfrm>
        </p:spPr>
        <p:txBody>
          <a:bodyPr/>
          <a:lstStyle/>
          <a:p>
            <a:pPr eaLnBrk="1" hangingPunct="1">
              <a:lnSpc>
                <a:spcPct val="80000"/>
              </a:lnSpc>
            </a:pPr>
            <a:r>
              <a:rPr lang="en-US" sz="2000" smtClean="0">
                <a:solidFill>
                  <a:srgbClr val="FFC000"/>
                </a:solidFill>
              </a:rPr>
              <a:t>Online Automation and Control: An Experiment in Distance Engineering Education</a:t>
            </a:r>
          </a:p>
          <a:p>
            <a:pPr eaLnBrk="1" hangingPunct="1">
              <a:lnSpc>
                <a:spcPct val="80000"/>
              </a:lnSpc>
            </a:pPr>
            <a:endParaRPr lang="en-US" sz="2000" smtClean="0">
              <a:solidFill>
                <a:srgbClr val="FFC000"/>
              </a:solidFill>
            </a:endParaRPr>
          </a:p>
          <a:p>
            <a:pPr eaLnBrk="1" hangingPunct="1">
              <a:lnSpc>
                <a:spcPct val="80000"/>
              </a:lnSpc>
            </a:pPr>
            <a:r>
              <a:rPr lang="en-US" sz="2000" smtClean="0">
                <a:solidFill>
                  <a:srgbClr val="FFC000"/>
                </a:solidFill>
              </a:rPr>
              <a:t>E-Learning: Case Studies in Web-Controlled Devices and Remote Manipulation</a:t>
            </a:r>
          </a:p>
          <a:p>
            <a:pPr eaLnBrk="1" hangingPunct="1">
              <a:lnSpc>
                <a:spcPct val="80000"/>
              </a:lnSpc>
            </a:pPr>
            <a:endParaRPr lang="en-US" sz="2000" i="1" smtClean="0">
              <a:solidFill>
                <a:srgbClr val="FFC000"/>
              </a:solidFill>
            </a:endParaRPr>
          </a:p>
          <a:p>
            <a:pPr eaLnBrk="1" hangingPunct="1">
              <a:lnSpc>
                <a:spcPct val="80000"/>
              </a:lnSpc>
            </a:pPr>
            <a:r>
              <a:rPr lang="en-US" sz="2000" smtClean="0">
                <a:solidFill>
                  <a:srgbClr val="FFC000"/>
                </a:solidFill>
              </a:rPr>
              <a:t>Prototyping Environment for Robot Manipulators</a:t>
            </a:r>
          </a:p>
          <a:p>
            <a:pPr eaLnBrk="1" hangingPunct="1">
              <a:lnSpc>
                <a:spcPct val="80000"/>
              </a:lnSpc>
            </a:pPr>
            <a:endParaRPr lang="en-US" sz="2000" smtClean="0">
              <a:solidFill>
                <a:srgbClr val="FFC000"/>
              </a:solidFill>
            </a:endParaRPr>
          </a:p>
          <a:p>
            <a:pPr eaLnBrk="1" hangingPunct="1">
              <a:lnSpc>
                <a:spcPct val="80000"/>
              </a:lnSpc>
            </a:pPr>
            <a:r>
              <a:rPr lang="en-US" sz="2000" smtClean="0">
                <a:solidFill>
                  <a:srgbClr val="FFC000"/>
                </a:solidFill>
              </a:rPr>
              <a:t>Manipulator Workspace Generation and Visualization in the Presence of Obstacles </a:t>
            </a:r>
          </a:p>
          <a:p>
            <a:pPr eaLnBrk="1" hangingPunct="1">
              <a:lnSpc>
                <a:spcPct val="80000"/>
              </a:lnSpc>
            </a:pPr>
            <a:endParaRPr lang="en-US" sz="2000" smtClean="0">
              <a:solidFill>
                <a:srgbClr val="FFC000"/>
              </a:solidFill>
            </a:endParaRPr>
          </a:p>
          <a:p>
            <a:pPr eaLnBrk="1" hangingPunct="1">
              <a:lnSpc>
                <a:spcPct val="80000"/>
              </a:lnSpc>
            </a:pPr>
            <a:r>
              <a:rPr lang="en-US" sz="2000" smtClean="0">
                <a:solidFill>
                  <a:srgbClr val="FFC000"/>
                </a:solidFill>
              </a:rPr>
              <a:t>Kinematic Synthesis of Robotic Manipulators from Task Descriptions</a:t>
            </a:r>
          </a:p>
          <a:p>
            <a:pPr eaLnBrk="1" hangingPunct="1">
              <a:lnSpc>
                <a:spcPct val="80000"/>
              </a:lnSpc>
            </a:pPr>
            <a:endParaRPr lang="en-US" sz="2000" smtClean="0">
              <a:solidFill>
                <a:srgbClr val="FFC000"/>
              </a:solidFill>
            </a:endParaRPr>
          </a:p>
          <a:p>
            <a:pPr eaLnBrk="1" hangingPunct="1">
              <a:lnSpc>
                <a:spcPct val="80000"/>
              </a:lnSpc>
            </a:pPr>
            <a:r>
              <a:rPr lang="en-US" sz="2000" smtClean="0">
                <a:solidFill>
                  <a:srgbClr val="FFC000"/>
                </a:solidFill>
              </a:rPr>
              <a:t>New concept in optimizing the manipulability index of serial Manipulators using SVD method</a:t>
            </a:r>
            <a:endParaRPr lang="en-US" sz="2000" i="1" smtClean="0">
              <a:solidFill>
                <a:srgbClr val="FFC000"/>
              </a:solidFill>
            </a:endParaRPr>
          </a:p>
        </p:txBody>
      </p:sp>
      <p:pic>
        <p:nvPicPr>
          <p:cNvPr id="10" name="Picture 9" descr="logo updated1 March 25"/>
          <p:cNvPicPr>
            <a:picLocks noChangeAspect="1" noChangeArrowheads="1"/>
          </p:cNvPicPr>
          <p:nvPr/>
        </p:nvPicPr>
        <p:blipFill>
          <a:blip r:embed="rId2" cstate="print"/>
          <a:srcRect/>
          <a:stretch>
            <a:fillRect/>
          </a:stretch>
        </p:blipFill>
        <p:spPr bwMode="auto">
          <a:xfrm>
            <a:off x="7391400" y="0"/>
            <a:ext cx="1689358" cy="1447800"/>
          </a:xfrm>
          <a:prstGeom prst="roundRect">
            <a:avLst>
              <a:gd name="adj" fmla="val 16667"/>
            </a:avLst>
          </a:prstGeom>
          <a:ln>
            <a:noFill/>
          </a:ln>
          <a:effectLst>
            <a:outerShdw dir="17940000" algn="tl" rotWithShape="0">
              <a:schemeClr val="accent6"/>
            </a:outerShdw>
          </a:effectLst>
          <a:scene3d>
            <a:camera prst="obliqueBottomRight"/>
            <a:lightRig rig="threePt" dir="t"/>
          </a:scene3d>
        </p:spPr>
      </p:pic>
      <p:sp>
        <p:nvSpPr>
          <p:cNvPr id="13"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4" name="Slide Number Placeholder 2"/>
          <p:cNvSpPr>
            <a:spLocks noGrp="1"/>
          </p:cNvSpPr>
          <p:nvPr>
            <p:ph type="sldNum" sz="quarter" idx="12"/>
          </p:nvPr>
        </p:nvSpPr>
        <p:spPr>
          <a:xfrm>
            <a:off x="8839200" y="6686550"/>
            <a:ext cx="381000" cy="476250"/>
          </a:xfrm>
        </p:spPr>
        <p:txBody>
          <a:bodyPr/>
          <a:lstStyle/>
          <a:p>
            <a:pPr algn="l"/>
            <a:fld id="{AA439B2F-3F77-49F7-AC1E-A2B6FD19376B}" type="slidenum">
              <a:rPr lang="en-US" sz="1000">
                <a:solidFill>
                  <a:srgbClr val="262626"/>
                </a:solidFill>
              </a:rPr>
              <a:pPr algn="l"/>
              <a:t>28</a:t>
            </a:fld>
            <a:endParaRPr lang="en-US" sz="1000">
              <a:solidFill>
                <a:srgbClr val="262626"/>
              </a:solidFill>
            </a:endParaRPr>
          </a:p>
        </p:txBody>
      </p:sp>
      <p:sp>
        <p:nvSpPr>
          <p:cNvPr id="15"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33400" y="274638"/>
            <a:ext cx="8229600" cy="1143000"/>
          </a:xfrm>
        </p:spPr>
        <p:txBody>
          <a:bodyPr/>
          <a:lstStyle/>
          <a:p>
            <a:pPr algn="l" eaLnBrk="1" hangingPunct="1"/>
            <a:r>
              <a:rPr lang="en-US" smtClean="0">
                <a:solidFill>
                  <a:schemeClr val="bg1"/>
                </a:solidFill>
              </a:rPr>
              <a:t>Outline of Outgoing Project</a:t>
            </a:r>
          </a:p>
        </p:txBody>
      </p:sp>
      <p:sp>
        <p:nvSpPr>
          <p:cNvPr id="37891" name="Rectangle 3"/>
          <p:cNvSpPr>
            <a:spLocks noGrp="1" noChangeArrowheads="1"/>
          </p:cNvSpPr>
          <p:nvPr>
            <p:ph idx="1"/>
          </p:nvPr>
        </p:nvSpPr>
        <p:spPr>
          <a:xfrm>
            <a:off x="457200" y="1600200"/>
            <a:ext cx="8229600" cy="4525963"/>
          </a:xfrm>
        </p:spPr>
        <p:txBody>
          <a:bodyPr/>
          <a:lstStyle/>
          <a:p>
            <a:pPr eaLnBrk="1" hangingPunct="1">
              <a:lnSpc>
                <a:spcPct val="90000"/>
              </a:lnSpc>
            </a:pPr>
            <a:r>
              <a:rPr lang="en-US" sz="2400" smtClean="0">
                <a:solidFill>
                  <a:srgbClr val="FFC000"/>
                </a:solidFill>
              </a:rPr>
              <a:t>Recovering 3-D Uncertainties from Sensory Measurements for Robotics Applications</a:t>
            </a:r>
          </a:p>
          <a:p>
            <a:pPr eaLnBrk="1" hangingPunct="1">
              <a:lnSpc>
                <a:spcPct val="90000"/>
              </a:lnSpc>
            </a:pPr>
            <a:endParaRPr lang="en-US" sz="2400" smtClean="0">
              <a:solidFill>
                <a:srgbClr val="FFC000"/>
              </a:solidFill>
            </a:endParaRPr>
          </a:p>
          <a:p>
            <a:pPr eaLnBrk="1" hangingPunct="1">
              <a:lnSpc>
                <a:spcPct val="90000"/>
              </a:lnSpc>
            </a:pPr>
            <a:r>
              <a:rPr lang="en-US" sz="2400" smtClean="0">
                <a:solidFill>
                  <a:srgbClr val="FFC000"/>
                </a:solidFill>
              </a:rPr>
              <a:t>Industrial Inspection and Reverse Engineering</a:t>
            </a:r>
          </a:p>
          <a:p>
            <a:pPr eaLnBrk="1" hangingPunct="1">
              <a:lnSpc>
                <a:spcPct val="90000"/>
              </a:lnSpc>
            </a:pPr>
            <a:endParaRPr lang="en-US" sz="2400" smtClean="0">
              <a:solidFill>
                <a:srgbClr val="FFC000"/>
              </a:solidFill>
            </a:endParaRPr>
          </a:p>
          <a:p>
            <a:pPr eaLnBrk="1" hangingPunct="1">
              <a:lnSpc>
                <a:spcPct val="90000"/>
              </a:lnSpc>
            </a:pPr>
            <a:r>
              <a:rPr lang="en-US" sz="2400" smtClean="0">
                <a:solidFill>
                  <a:srgbClr val="FFC000"/>
                </a:solidFill>
              </a:rPr>
              <a:t>Sensing Under Uncertainty for Mobile Robots</a:t>
            </a:r>
          </a:p>
          <a:p>
            <a:pPr eaLnBrk="1" hangingPunct="1">
              <a:lnSpc>
                <a:spcPct val="90000"/>
              </a:lnSpc>
            </a:pPr>
            <a:endParaRPr lang="en-US" sz="2400" smtClean="0">
              <a:solidFill>
                <a:srgbClr val="FFC000"/>
              </a:solidFill>
            </a:endParaRPr>
          </a:p>
          <a:p>
            <a:pPr eaLnBrk="1" hangingPunct="1">
              <a:lnSpc>
                <a:spcPct val="90000"/>
              </a:lnSpc>
            </a:pPr>
            <a:r>
              <a:rPr lang="en-US" sz="2400" smtClean="0">
                <a:solidFill>
                  <a:srgbClr val="FFC000"/>
                </a:solidFill>
              </a:rPr>
              <a:t>Robot Design and Dynamic Control Simulation Software Solutions From Task Points Description.</a:t>
            </a:r>
          </a:p>
          <a:p>
            <a:pPr eaLnBrk="1" hangingPunct="1">
              <a:lnSpc>
                <a:spcPct val="90000"/>
              </a:lnSpc>
            </a:pPr>
            <a:endParaRPr lang="en-US" sz="2400" smtClean="0">
              <a:solidFill>
                <a:srgbClr val="FFC000"/>
              </a:solidFill>
            </a:endParaRPr>
          </a:p>
          <a:p>
            <a:pPr eaLnBrk="1" hangingPunct="1">
              <a:lnSpc>
                <a:spcPct val="90000"/>
              </a:lnSpc>
            </a:pPr>
            <a:r>
              <a:rPr lang="en-US" sz="2400" smtClean="0">
                <a:solidFill>
                  <a:srgbClr val="FFC000"/>
                </a:solidFill>
              </a:rPr>
              <a:t>RISCBot II</a:t>
            </a:r>
          </a:p>
        </p:txBody>
      </p:sp>
      <p:pic>
        <p:nvPicPr>
          <p:cNvPr id="7" name="Picture 6" descr="logo updated1 March 25"/>
          <p:cNvPicPr>
            <a:picLocks noChangeAspect="1" noChangeArrowheads="1"/>
          </p:cNvPicPr>
          <p:nvPr/>
        </p:nvPicPr>
        <p:blipFill>
          <a:blip r:embed="rId2" cstate="print"/>
          <a:srcRect/>
          <a:stretch>
            <a:fillRect/>
          </a:stretch>
        </p:blipFill>
        <p:spPr bwMode="auto">
          <a:xfrm>
            <a:off x="7391400" y="0"/>
            <a:ext cx="1689358" cy="1447800"/>
          </a:xfrm>
          <a:prstGeom prst="roundRect">
            <a:avLst>
              <a:gd name="adj" fmla="val 16667"/>
            </a:avLst>
          </a:prstGeom>
          <a:ln>
            <a:noFill/>
          </a:ln>
          <a:effectLst>
            <a:outerShdw dir="17940000" algn="tl" rotWithShape="0">
              <a:schemeClr val="accent6"/>
            </a:outerShdw>
          </a:effectLst>
          <a:scene3d>
            <a:camera prst="obliqueBottomRight"/>
            <a:lightRig rig="threePt" dir="t"/>
          </a:scene3d>
        </p:spPr>
      </p:pic>
      <p:sp>
        <p:nvSpPr>
          <p:cNvPr id="10"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1" name="Slide Number Placeholder 2"/>
          <p:cNvSpPr>
            <a:spLocks noGrp="1"/>
          </p:cNvSpPr>
          <p:nvPr>
            <p:ph type="sldNum" sz="quarter" idx="12"/>
          </p:nvPr>
        </p:nvSpPr>
        <p:spPr>
          <a:xfrm>
            <a:off x="8839200" y="6686550"/>
            <a:ext cx="381000" cy="476250"/>
          </a:xfrm>
        </p:spPr>
        <p:txBody>
          <a:bodyPr/>
          <a:lstStyle/>
          <a:p>
            <a:pPr algn="l"/>
            <a:fld id="{D2CE5C55-8F19-4760-B6B0-234F418635B2}" type="slidenum">
              <a:rPr lang="en-US" sz="1000">
                <a:solidFill>
                  <a:srgbClr val="262626"/>
                </a:solidFill>
              </a:rPr>
              <a:pPr algn="l"/>
              <a:t>29</a:t>
            </a:fld>
            <a:endParaRPr lang="en-US" sz="1000">
              <a:solidFill>
                <a:srgbClr val="262626"/>
              </a:solidFill>
            </a:endParaRPr>
          </a:p>
        </p:txBody>
      </p:sp>
      <p:sp>
        <p:nvSpPr>
          <p:cNvPr id="12"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5"/>
          <p:cNvSpPr>
            <a:spLocks noGrp="1" noChangeArrowheads="1"/>
          </p:cNvSpPr>
          <p:nvPr>
            <p:ph type="title"/>
          </p:nvPr>
        </p:nvSpPr>
        <p:spPr>
          <a:xfrm>
            <a:off x="838200" y="-228600"/>
            <a:ext cx="7772400" cy="1143000"/>
          </a:xfrm>
          <a:noFill/>
        </p:spPr>
        <p:txBody>
          <a:bodyPr/>
          <a:lstStyle/>
          <a:p>
            <a:pPr eaLnBrk="1" hangingPunct="1"/>
            <a:r>
              <a:rPr lang="en-US" sz="3200" b="1" smtClean="0">
                <a:solidFill>
                  <a:schemeClr val="bg1"/>
                </a:solidFill>
              </a:rPr>
              <a:t>Central Issues In Education / Research</a:t>
            </a:r>
          </a:p>
        </p:txBody>
      </p:sp>
      <p:sp>
        <p:nvSpPr>
          <p:cNvPr id="3078" name="Rectangle 6"/>
          <p:cNvSpPr>
            <a:spLocks noGrp="1" noChangeArrowheads="1"/>
          </p:cNvSpPr>
          <p:nvPr>
            <p:ph type="body" idx="1"/>
          </p:nvPr>
        </p:nvSpPr>
        <p:spPr>
          <a:xfrm>
            <a:off x="838200" y="914400"/>
            <a:ext cx="7772400" cy="4114800"/>
          </a:xfrm>
          <a:noFill/>
        </p:spPr>
        <p:txBody>
          <a:bodyPr/>
          <a:lstStyle/>
          <a:p>
            <a:pPr lvl="1" eaLnBrk="1" hangingPunct="1">
              <a:lnSpc>
                <a:spcPct val="90000"/>
              </a:lnSpc>
              <a:buClr>
                <a:schemeClr val="accent1"/>
              </a:buClr>
              <a:buSzPct val="75000"/>
              <a:buFontTx/>
              <a:buNone/>
            </a:pPr>
            <a:r>
              <a:rPr lang="en-US" sz="2400" b="1" smtClean="0">
                <a:solidFill>
                  <a:srgbClr val="FFCC00"/>
                </a:solidFill>
              </a:rPr>
              <a:t> </a:t>
            </a:r>
            <a:endParaRPr lang="en-US" b="1" i="1" smtClean="0">
              <a:solidFill>
                <a:schemeClr val="accent1"/>
              </a:solidFill>
            </a:endParaRPr>
          </a:p>
          <a:p>
            <a:pPr lvl="1" eaLnBrk="1" hangingPunct="1">
              <a:lnSpc>
                <a:spcPct val="90000"/>
              </a:lnSpc>
              <a:buClr>
                <a:srgbClr val="FFFFFF"/>
              </a:buClr>
              <a:buSzPct val="75000"/>
            </a:pPr>
            <a:r>
              <a:rPr lang="en-US" sz="2400" b="1" smtClean="0">
                <a:solidFill>
                  <a:srgbClr val="FFCC00"/>
                </a:solidFill>
              </a:rPr>
              <a:t>Manufacturing</a:t>
            </a:r>
            <a:r>
              <a:rPr lang="en-US" sz="2400" b="1" i="1" smtClean="0">
                <a:solidFill>
                  <a:schemeClr val="bg1"/>
                </a:solidFill>
              </a:rPr>
              <a:t> </a:t>
            </a:r>
            <a:r>
              <a:rPr lang="en-US" sz="2400" smtClean="0">
                <a:solidFill>
                  <a:schemeClr val="bg1"/>
                </a:solidFill>
              </a:rPr>
              <a:t>and linkages with</a:t>
            </a:r>
            <a:r>
              <a:rPr lang="en-US" sz="2400" b="1" i="1" smtClean="0">
                <a:solidFill>
                  <a:schemeClr val="bg1"/>
                </a:solidFill>
              </a:rPr>
              <a:t> </a:t>
            </a:r>
            <a:r>
              <a:rPr lang="en-US" sz="2400" b="1" smtClean="0">
                <a:solidFill>
                  <a:srgbClr val="FFCC00"/>
                </a:solidFill>
              </a:rPr>
              <a:t>Design</a:t>
            </a:r>
            <a:r>
              <a:rPr lang="en-US" sz="2400" b="1" i="1" smtClean="0">
                <a:solidFill>
                  <a:schemeClr val="bg1"/>
                </a:solidFill>
              </a:rPr>
              <a:t>:</a:t>
            </a:r>
          </a:p>
          <a:p>
            <a:pPr lvl="2" eaLnBrk="1" hangingPunct="1">
              <a:lnSpc>
                <a:spcPct val="90000"/>
              </a:lnSpc>
              <a:buClr>
                <a:srgbClr val="FFFFFF"/>
              </a:buClr>
            </a:pPr>
            <a:r>
              <a:rPr lang="en-US" b="1" i="1" smtClean="0">
                <a:solidFill>
                  <a:srgbClr val="FFCC00"/>
                </a:solidFill>
              </a:rPr>
              <a:t>Concurrent Engineering</a:t>
            </a:r>
            <a:r>
              <a:rPr lang="en-US" smtClean="0">
                <a:solidFill>
                  <a:schemeClr val="bg1"/>
                </a:solidFill>
              </a:rPr>
              <a:t> and the </a:t>
            </a:r>
            <a:r>
              <a:rPr lang="en-US" b="1" i="1" smtClean="0">
                <a:solidFill>
                  <a:srgbClr val="FFCC00"/>
                </a:solidFill>
              </a:rPr>
              <a:t>Product</a:t>
            </a:r>
            <a:r>
              <a:rPr lang="en-US" b="1" i="1" smtClean="0">
                <a:solidFill>
                  <a:srgbClr val="009999"/>
                </a:solidFill>
              </a:rPr>
              <a:t> </a:t>
            </a:r>
            <a:r>
              <a:rPr lang="en-US" b="1" i="1" smtClean="0">
                <a:solidFill>
                  <a:srgbClr val="FFCC00"/>
                </a:solidFill>
              </a:rPr>
              <a:t>Realization Process</a:t>
            </a:r>
          </a:p>
          <a:p>
            <a:pPr lvl="1" eaLnBrk="1" hangingPunct="1">
              <a:lnSpc>
                <a:spcPct val="90000"/>
              </a:lnSpc>
            </a:pPr>
            <a:endParaRPr lang="en-US" sz="2400" smtClean="0">
              <a:solidFill>
                <a:schemeClr val="bg1"/>
              </a:solidFill>
            </a:endParaRPr>
          </a:p>
          <a:p>
            <a:pPr lvl="1" eaLnBrk="1" hangingPunct="1">
              <a:lnSpc>
                <a:spcPct val="90000"/>
              </a:lnSpc>
            </a:pPr>
            <a:r>
              <a:rPr lang="en-US" sz="2400" smtClean="0">
                <a:solidFill>
                  <a:schemeClr val="bg1"/>
                </a:solidFill>
              </a:rPr>
              <a:t>Growing Role of the</a:t>
            </a:r>
            <a:r>
              <a:rPr lang="en-US" sz="2400" b="1" i="1" smtClean="0">
                <a:solidFill>
                  <a:schemeClr val="bg1"/>
                </a:solidFill>
              </a:rPr>
              <a:t> </a:t>
            </a:r>
            <a:r>
              <a:rPr lang="en-US" sz="2400" b="1" i="1" smtClean="0">
                <a:solidFill>
                  <a:srgbClr val="FFCC00"/>
                </a:solidFill>
              </a:rPr>
              <a:t>Computer</a:t>
            </a:r>
            <a:r>
              <a:rPr lang="en-US" sz="2400" smtClean="0">
                <a:solidFill>
                  <a:schemeClr val="bg1"/>
                </a:solidFill>
              </a:rPr>
              <a:t> and </a:t>
            </a:r>
            <a:r>
              <a:rPr lang="en-US" sz="2400" b="1" i="1" smtClean="0">
                <a:solidFill>
                  <a:srgbClr val="FFCC00"/>
                </a:solidFill>
              </a:rPr>
              <a:t>Software Tools</a:t>
            </a:r>
          </a:p>
          <a:p>
            <a:pPr lvl="2" eaLnBrk="1" hangingPunct="1">
              <a:lnSpc>
                <a:spcPct val="90000"/>
              </a:lnSpc>
              <a:buClr>
                <a:srgbClr val="FFFFFF"/>
              </a:buClr>
            </a:pPr>
            <a:r>
              <a:rPr lang="en-US" smtClean="0">
                <a:solidFill>
                  <a:srgbClr val="FFCC00"/>
                </a:solidFill>
              </a:rPr>
              <a:t>Simulation, Visualization, Design</a:t>
            </a:r>
          </a:p>
          <a:p>
            <a:pPr lvl="2" eaLnBrk="1" hangingPunct="1">
              <a:lnSpc>
                <a:spcPct val="90000"/>
              </a:lnSpc>
              <a:buFontTx/>
              <a:buNone/>
            </a:pPr>
            <a:endParaRPr lang="en-US" smtClean="0">
              <a:solidFill>
                <a:srgbClr val="009999"/>
              </a:solidFill>
            </a:endParaRPr>
          </a:p>
          <a:p>
            <a:pPr lvl="1" eaLnBrk="1" hangingPunct="1">
              <a:lnSpc>
                <a:spcPct val="90000"/>
              </a:lnSpc>
            </a:pPr>
            <a:r>
              <a:rPr lang="en-US" sz="2400" smtClean="0">
                <a:solidFill>
                  <a:schemeClr val="bg1"/>
                </a:solidFill>
              </a:rPr>
              <a:t>Growing Importance of </a:t>
            </a:r>
            <a:r>
              <a:rPr lang="en-US" sz="2400" b="1" smtClean="0">
                <a:solidFill>
                  <a:srgbClr val="FFCC00"/>
                </a:solidFill>
              </a:rPr>
              <a:t>Information Technologies </a:t>
            </a:r>
            <a:r>
              <a:rPr lang="en-US" sz="2400" smtClean="0">
                <a:solidFill>
                  <a:srgbClr val="FFCC00"/>
                </a:solidFill>
              </a:rPr>
              <a:t>in </a:t>
            </a:r>
            <a:r>
              <a:rPr lang="en-US" sz="2400" b="1" smtClean="0">
                <a:solidFill>
                  <a:srgbClr val="FFCC00"/>
                </a:solidFill>
              </a:rPr>
              <a:t>All Disciplines</a:t>
            </a:r>
          </a:p>
          <a:p>
            <a:pPr lvl="2" eaLnBrk="1" hangingPunct="1">
              <a:lnSpc>
                <a:spcPct val="90000"/>
              </a:lnSpc>
              <a:buClr>
                <a:srgbClr val="FFFFFF"/>
              </a:buClr>
            </a:pPr>
            <a:r>
              <a:rPr lang="en-US" smtClean="0">
                <a:solidFill>
                  <a:srgbClr val="FFCC00"/>
                </a:solidFill>
              </a:rPr>
              <a:t>Incipience of</a:t>
            </a:r>
            <a:r>
              <a:rPr lang="en-US" i="1" smtClean="0">
                <a:solidFill>
                  <a:srgbClr val="FFCC00"/>
                </a:solidFill>
              </a:rPr>
              <a:t> </a:t>
            </a:r>
            <a:r>
              <a:rPr lang="en-US" b="1" i="1" smtClean="0">
                <a:solidFill>
                  <a:srgbClr val="FFCC00"/>
                </a:solidFill>
              </a:rPr>
              <a:t>Multidisciplinary Education</a:t>
            </a:r>
          </a:p>
          <a:p>
            <a:pPr lvl="2" eaLnBrk="1" hangingPunct="1">
              <a:lnSpc>
                <a:spcPct val="90000"/>
              </a:lnSpc>
              <a:buFontTx/>
              <a:buNone/>
            </a:pPr>
            <a:endParaRPr lang="en-US" b="1" i="1" smtClean="0">
              <a:solidFill>
                <a:schemeClr val="bg1"/>
              </a:solidFill>
            </a:endParaRPr>
          </a:p>
          <a:p>
            <a:pPr lvl="1" eaLnBrk="1" hangingPunct="1">
              <a:lnSpc>
                <a:spcPct val="90000"/>
              </a:lnSpc>
            </a:pPr>
            <a:r>
              <a:rPr lang="en-US" sz="2400" smtClean="0">
                <a:solidFill>
                  <a:schemeClr val="bg1"/>
                </a:solidFill>
              </a:rPr>
              <a:t>Comprehensive </a:t>
            </a:r>
            <a:r>
              <a:rPr lang="en-US" sz="2400" b="1" smtClean="0">
                <a:solidFill>
                  <a:srgbClr val="FFCC00"/>
                </a:solidFill>
              </a:rPr>
              <a:t>University / Industry Relations</a:t>
            </a:r>
            <a:endParaRPr lang="en-US" sz="2400" smtClean="0">
              <a:solidFill>
                <a:srgbClr val="FFCC00"/>
              </a:solidFill>
            </a:endParaRPr>
          </a:p>
          <a:p>
            <a:pPr lvl="2" eaLnBrk="1" hangingPunct="1">
              <a:lnSpc>
                <a:spcPct val="90000"/>
              </a:lnSpc>
            </a:pPr>
            <a:endParaRPr lang="en-US" b="1" i="1" smtClean="0">
              <a:solidFill>
                <a:schemeClr val="bg1"/>
              </a:solidFill>
            </a:endParaRPr>
          </a:p>
        </p:txBody>
      </p:sp>
      <p:sp>
        <p:nvSpPr>
          <p:cNvPr id="13316" name="Text Box 8"/>
          <p:cNvSpPr txBox="1">
            <a:spLocks noChangeArrowheads="1"/>
          </p:cNvSpPr>
          <p:nvPr/>
        </p:nvSpPr>
        <p:spPr bwMode="auto">
          <a:xfrm>
            <a:off x="1295400" y="533400"/>
            <a:ext cx="6781800" cy="519113"/>
          </a:xfrm>
          <a:prstGeom prst="rect">
            <a:avLst/>
          </a:prstGeom>
          <a:noFill/>
          <a:ln w="9525">
            <a:noFill/>
            <a:miter lim="800000"/>
            <a:headEnd/>
            <a:tailEnd/>
          </a:ln>
        </p:spPr>
        <p:txBody>
          <a:bodyPr>
            <a:spAutoFit/>
          </a:bodyPr>
          <a:lstStyle/>
          <a:p>
            <a:pPr algn="ctr">
              <a:spcBef>
                <a:spcPct val="50000"/>
              </a:spcBef>
            </a:pPr>
            <a:r>
              <a:rPr lang="en-US" sz="2800" b="1">
                <a:solidFill>
                  <a:schemeClr val="bg1"/>
                </a:solidFill>
              </a:rPr>
              <a:t>Some Thoughts from the Late Eighties</a:t>
            </a:r>
          </a:p>
        </p:txBody>
      </p:sp>
      <p:sp>
        <p:nvSpPr>
          <p:cNvPr id="12"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3" name="Slide Number Placeholder 2"/>
          <p:cNvSpPr>
            <a:spLocks noGrp="1"/>
          </p:cNvSpPr>
          <p:nvPr>
            <p:ph type="sldNum" sz="quarter" idx="12"/>
          </p:nvPr>
        </p:nvSpPr>
        <p:spPr>
          <a:xfrm>
            <a:off x="8915400" y="6686550"/>
            <a:ext cx="381000" cy="476250"/>
          </a:xfrm>
        </p:spPr>
        <p:txBody>
          <a:bodyPr/>
          <a:lstStyle/>
          <a:p>
            <a:pPr algn="l"/>
            <a:fld id="{3C86E4C9-9649-4238-9A1A-B9968A8BDCC7}" type="slidenum">
              <a:rPr lang="en-US" sz="1000">
                <a:solidFill>
                  <a:srgbClr val="262626"/>
                </a:solidFill>
              </a:rPr>
              <a:pPr algn="l"/>
              <a:t>3</a:t>
            </a:fld>
            <a:endParaRPr lang="en-US" sz="1000">
              <a:solidFill>
                <a:srgbClr val="262626"/>
              </a:solidFill>
            </a:endParaRPr>
          </a:p>
        </p:txBody>
      </p:sp>
      <p:sp>
        <p:nvSpPr>
          <p:cNvPr id="14"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8">
                                            <p:txEl>
                                              <p:pRg st="0" end="0"/>
                                            </p:txEl>
                                          </p:spTgt>
                                        </p:tgtEl>
                                        <p:attrNameLst>
                                          <p:attrName>style.visibility</p:attrName>
                                        </p:attrNameLst>
                                      </p:cBhvr>
                                      <p:to>
                                        <p:strVal val="visible"/>
                                      </p:to>
                                    </p:set>
                                    <p:anim calcmode="lin" valueType="num">
                                      <p:cBhvr additive="base">
                                        <p:cTn id="7" dur="500" fill="hold"/>
                                        <p:tgtEl>
                                          <p:spTgt spid="307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8">
                                            <p:txEl>
                                              <p:pRg st="1" end="1"/>
                                            </p:txEl>
                                          </p:spTgt>
                                        </p:tgtEl>
                                        <p:attrNameLst>
                                          <p:attrName>style.visibility</p:attrName>
                                        </p:attrNameLst>
                                      </p:cBhvr>
                                      <p:to>
                                        <p:strVal val="visible"/>
                                      </p:to>
                                    </p:set>
                                    <p:anim calcmode="lin" valueType="num">
                                      <p:cBhvr additive="base">
                                        <p:cTn id="13" dur="500" fill="hold"/>
                                        <p:tgtEl>
                                          <p:spTgt spid="307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8">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078">
                                            <p:txEl>
                                              <p:pRg st="2" end="2"/>
                                            </p:txEl>
                                          </p:spTgt>
                                        </p:tgtEl>
                                        <p:attrNameLst>
                                          <p:attrName>style.visibility</p:attrName>
                                        </p:attrNameLst>
                                      </p:cBhvr>
                                      <p:to>
                                        <p:strVal val="visible"/>
                                      </p:to>
                                    </p:set>
                                    <p:anim calcmode="lin" valueType="num">
                                      <p:cBhvr additive="base">
                                        <p:cTn id="17" dur="500" fill="hold"/>
                                        <p:tgtEl>
                                          <p:spTgt spid="3078">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07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078">
                                            <p:txEl>
                                              <p:pRg st="4" end="4"/>
                                            </p:txEl>
                                          </p:spTgt>
                                        </p:tgtEl>
                                        <p:attrNameLst>
                                          <p:attrName>style.visibility</p:attrName>
                                        </p:attrNameLst>
                                      </p:cBhvr>
                                      <p:to>
                                        <p:strVal val="visible"/>
                                      </p:to>
                                    </p:set>
                                    <p:anim calcmode="lin" valueType="num">
                                      <p:cBhvr additive="base">
                                        <p:cTn id="23" dur="500" fill="hold"/>
                                        <p:tgtEl>
                                          <p:spTgt spid="3078">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078">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078">
                                            <p:txEl>
                                              <p:pRg st="5" end="5"/>
                                            </p:txEl>
                                          </p:spTgt>
                                        </p:tgtEl>
                                        <p:attrNameLst>
                                          <p:attrName>style.visibility</p:attrName>
                                        </p:attrNameLst>
                                      </p:cBhvr>
                                      <p:to>
                                        <p:strVal val="visible"/>
                                      </p:to>
                                    </p:set>
                                    <p:anim calcmode="lin" valueType="num">
                                      <p:cBhvr additive="base">
                                        <p:cTn id="27" dur="500" fill="hold"/>
                                        <p:tgtEl>
                                          <p:spTgt spid="3078">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07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078">
                                            <p:txEl>
                                              <p:pRg st="7" end="7"/>
                                            </p:txEl>
                                          </p:spTgt>
                                        </p:tgtEl>
                                        <p:attrNameLst>
                                          <p:attrName>style.visibility</p:attrName>
                                        </p:attrNameLst>
                                      </p:cBhvr>
                                      <p:to>
                                        <p:strVal val="visible"/>
                                      </p:to>
                                    </p:set>
                                    <p:anim calcmode="lin" valueType="num">
                                      <p:cBhvr additive="base">
                                        <p:cTn id="33" dur="500" fill="hold"/>
                                        <p:tgtEl>
                                          <p:spTgt spid="3078">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078">
                                            <p:txEl>
                                              <p:pRg st="7" end="7"/>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3078">
                                            <p:txEl>
                                              <p:pRg st="8" end="8"/>
                                            </p:txEl>
                                          </p:spTgt>
                                        </p:tgtEl>
                                        <p:attrNameLst>
                                          <p:attrName>style.visibility</p:attrName>
                                        </p:attrNameLst>
                                      </p:cBhvr>
                                      <p:to>
                                        <p:strVal val="visible"/>
                                      </p:to>
                                    </p:set>
                                    <p:anim calcmode="lin" valueType="num">
                                      <p:cBhvr additive="base">
                                        <p:cTn id="37" dur="500" fill="hold"/>
                                        <p:tgtEl>
                                          <p:spTgt spid="3078">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078">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078">
                                            <p:txEl>
                                              <p:pRg st="10" end="10"/>
                                            </p:txEl>
                                          </p:spTgt>
                                        </p:tgtEl>
                                        <p:attrNameLst>
                                          <p:attrName>style.visibility</p:attrName>
                                        </p:attrNameLst>
                                      </p:cBhvr>
                                      <p:to>
                                        <p:strVal val="visible"/>
                                      </p:to>
                                    </p:set>
                                    <p:anim calcmode="lin" valueType="num">
                                      <p:cBhvr additive="base">
                                        <p:cTn id="43" dur="500" fill="hold"/>
                                        <p:tgtEl>
                                          <p:spTgt spid="3078">
                                            <p:txEl>
                                              <p:pRg st="10" end="1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078">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uild="p" bldLvl="2"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504825"/>
            <a:ext cx="8686800" cy="790575"/>
          </a:xfrm>
        </p:spPr>
        <p:txBody>
          <a:bodyPr/>
          <a:lstStyle/>
          <a:p>
            <a:pPr algn="l" eaLnBrk="1" hangingPunct="1"/>
            <a:r>
              <a:rPr lang="en-US" smtClean="0">
                <a:solidFill>
                  <a:schemeClr val="bg1"/>
                </a:solidFill>
              </a:rPr>
              <a:t>Online Distance Laboratories</a:t>
            </a:r>
          </a:p>
        </p:txBody>
      </p:sp>
      <p:sp>
        <p:nvSpPr>
          <p:cNvPr id="38915" name="Rectangle 3"/>
          <p:cNvSpPr>
            <a:spLocks noGrp="1" noChangeArrowheads="1"/>
          </p:cNvSpPr>
          <p:nvPr>
            <p:ph idx="1"/>
          </p:nvPr>
        </p:nvSpPr>
        <p:spPr>
          <a:xfrm>
            <a:off x="457200" y="1143000"/>
            <a:ext cx="8305800" cy="4953000"/>
          </a:xfrm>
        </p:spPr>
        <p:txBody>
          <a:bodyPr/>
          <a:lstStyle/>
          <a:p>
            <a:pPr marL="571500" indent="-571500" eaLnBrk="1" hangingPunct="1"/>
            <a:endParaRPr lang="en-US" sz="2800" smtClean="0">
              <a:solidFill>
                <a:srgbClr val="FFC000"/>
              </a:solidFill>
            </a:endParaRPr>
          </a:p>
          <a:p>
            <a:pPr marL="571500" indent="-571500" eaLnBrk="1" hangingPunct="1"/>
            <a:r>
              <a:rPr lang="en-US" sz="2800" smtClean="0">
                <a:solidFill>
                  <a:srgbClr val="FFC000"/>
                </a:solidFill>
              </a:rPr>
              <a:t>Using Automation and Telerobotic (controlling devices from a distance) systems </a:t>
            </a:r>
          </a:p>
          <a:p>
            <a:pPr marL="571500" indent="-571500" eaLnBrk="1" hangingPunct="1"/>
            <a:r>
              <a:rPr lang="en-US" sz="2800" smtClean="0">
                <a:solidFill>
                  <a:srgbClr val="FFC000"/>
                </a:solidFill>
              </a:rPr>
              <a:t>Real-time laboratory experience via the internet</a:t>
            </a:r>
          </a:p>
          <a:p>
            <a:pPr marL="571500" indent="-571500" eaLnBrk="1" hangingPunct="1"/>
            <a:endParaRPr lang="en-US" sz="1300" smtClean="0">
              <a:solidFill>
                <a:srgbClr val="FFC000"/>
              </a:solidFill>
            </a:endParaRPr>
          </a:p>
          <a:p>
            <a:pPr marL="839788" lvl="1" indent="-495300" eaLnBrk="1" hangingPunct="1">
              <a:buFont typeface="Wingdings" pitchFamily="2" charset="2"/>
              <a:buAutoNum type="arabicPeriod"/>
            </a:pPr>
            <a:r>
              <a:rPr lang="en-US" sz="2400" smtClean="0">
                <a:solidFill>
                  <a:srgbClr val="FFC000"/>
                </a:solidFill>
              </a:rPr>
              <a:t>Tele-operation of Mitsubishi Movemaster</a:t>
            </a:r>
          </a:p>
          <a:p>
            <a:pPr marL="839788" lvl="1" indent="-495300" eaLnBrk="1" hangingPunct="1">
              <a:buFont typeface="Wingdings" pitchFamily="2" charset="2"/>
              <a:buAutoNum type="arabicPeriod"/>
            </a:pPr>
            <a:r>
              <a:rPr lang="en-US" sz="2400" smtClean="0">
                <a:solidFill>
                  <a:srgbClr val="FFC000"/>
                </a:solidFill>
              </a:rPr>
              <a:t>RISCBOT – A Web Enabled Autonomous Navigational Robot</a:t>
            </a:r>
          </a:p>
          <a:p>
            <a:pPr marL="839788" lvl="1" indent="-495300" eaLnBrk="1" hangingPunct="1">
              <a:buFont typeface="Wingdings" pitchFamily="2" charset="2"/>
              <a:buAutoNum type="arabicPeriod"/>
            </a:pPr>
            <a:r>
              <a:rPr lang="en-US" sz="2400" smtClean="0">
                <a:solidFill>
                  <a:srgbClr val="FFC000"/>
                </a:solidFill>
              </a:rPr>
              <a:t>Tele-operation of the FESTO Process Controller</a:t>
            </a:r>
          </a:p>
          <a:p>
            <a:pPr marL="571500" indent="-571500" eaLnBrk="1" hangingPunct="1"/>
            <a:endParaRPr lang="en-US" sz="2800" smtClean="0">
              <a:solidFill>
                <a:srgbClr val="FFC000"/>
              </a:solidFill>
            </a:endParaRPr>
          </a:p>
        </p:txBody>
      </p:sp>
      <p:pic>
        <p:nvPicPr>
          <p:cNvPr id="7" name="Picture 6" descr="logo updated1 March 25"/>
          <p:cNvPicPr>
            <a:picLocks noChangeAspect="1" noChangeArrowheads="1"/>
          </p:cNvPicPr>
          <p:nvPr/>
        </p:nvPicPr>
        <p:blipFill>
          <a:blip r:embed="rId2" cstate="print"/>
          <a:srcRect/>
          <a:stretch>
            <a:fillRect/>
          </a:stretch>
        </p:blipFill>
        <p:spPr bwMode="auto">
          <a:xfrm>
            <a:off x="7391400" y="76200"/>
            <a:ext cx="1689358" cy="1447800"/>
          </a:xfrm>
          <a:prstGeom prst="roundRect">
            <a:avLst>
              <a:gd name="adj" fmla="val 16667"/>
            </a:avLst>
          </a:prstGeom>
          <a:ln>
            <a:noFill/>
          </a:ln>
          <a:effectLst>
            <a:outerShdw dir="17940000" algn="tl" rotWithShape="0">
              <a:schemeClr val="accent6"/>
            </a:outerShdw>
          </a:effectLst>
          <a:scene3d>
            <a:camera prst="obliqueBottomRight"/>
            <a:lightRig rig="threePt" dir="t"/>
          </a:scene3d>
        </p:spPr>
      </p:pic>
      <p:sp>
        <p:nvSpPr>
          <p:cNvPr id="10"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1" name="Slide Number Placeholder 2"/>
          <p:cNvSpPr>
            <a:spLocks noGrp="1"/>
          </p:cNvSpPr>
          <p:nvPr>
            <p:ph type="sldNum" sz="quarter" idx="12"/>
          </p:nvPr>
        </p:nvSpPr>
        <p:spPr>
          <a:xfrm>
            <a:off x="8839200" y="6686550"/>
            <a:ext cx="381000" cy="476250"/>
          </a:xfrm>
        </p:spPr>
        <p:txBody>
          <a:bodyPr/>
          <a:lstStyle/>
          <a:p>
            <a:pPr algn="l"/>
            <a:fld id="{C793FAA3-F96D-4301-BAB3-DED0A2D06EE3}" type="slidenum">
              <a:rPr lang="en-US" sz="1000">
                <a:solidFill>
                  <a:srgbClr val="262626"/>
                </a:solidFill>
              </a:rPr>
              <a:pPr algn="l"/>
              <a:t>30</a:t>
            </a:fld>
            <a:endParaRPr lang="en-US" sz="1000">
              <a:solidFill>
                <a:srgbClr val="262626"/>
              </a:solidFill>
            </a:endParaRPr>
          </a:p>
        </p:txBody>
      </p:sp>
      <p:sp>
        <p:nvSpPr>
          <p:cNvPr id="12"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33400" y="381000"/>
            <a:ext cx="8610600" cy="1143000"/>
          </a:xfrm>
        </p:spPr>
        <p:txBody>
          <a:bodyPr/>
          <a:lstStyle/>
          <a:p>
            <a:pPr algn="l" eaLnBrk="1" hangingPunct="1"/>
            <a:r>
              <a:rPr lang="en-US" smtClean="0">
                <a:solidFill>
                  <a:schemeClr val="bg1"/>
                </a:solidFill>
              </a:rPr>
              <a:t>Capabilities and Research </a:t>
            </a:r>
            <a:br>
              <a:rPr lang="en-US" smtClean="0">
                <a:solidFill>
                  <a:schemeClr val="bg1"/>
                </a:solidFill>
              </a:rPr>
            </a:br>
            <a:r>
              <a:rPr lang="en-US" smtClean="0">
                <a:solidFill>
                  <a:schemeClr val="bg1"/>
                </a:solidFill>
              </a:rPr>
              <a:t>Facilities</a:t>
            </a:r>
          </a:p>
        </p:txBody>
      </p:sp>
      <p:sp>
        <p:nvSpPr>
          <p:cNvPr id="39939" name="Content Placeholder 2"/>
          <p:cNvSpPr>
            <a:spLocks noGrp="1"/>
          </p:cNvSpPr>
          <p:nvPr>
            <p:ph idx="1"/>
          </p:nvPr>
        </p:nvSpPr>
        <p:spPr>
          <a:xfrm>
            <a:off x="457200" y="2027238"/>
            <a:ext cx="8229600" cy="4525962"/>
          </a:xfrm>
        </p:spPr>
        <p:txBody>
          <a:bodyPr/>
          <a:lstStyle/>
          <a:p>
            <a:pPr eaLnBrk="1" hangingPunct="1"/>
            <a:r>
              <a:rPr lang="en-US" sz="2000" smtClean="0">
                <a:solidFill>
                  <a:srgbClr val="FFC000"/>
                </a:solidFill>
              </a:rPr>
              <a:t>Sensing under uncertainty.</a:t>
            </a:r>
          </a:p>
          <a:p>
            <a:pPr eaLnBrk="1" hangingPunct="1"/>
            <a:r>
              <a:rPr lang="en-US" sz="2000" smtClean="0">
                <a:solidFill>
                  <a:srgbClr val="FFC000"/>
                </a:solidFill>
              </a:rPr>
              <a:t>Sensor-based distributed control schemes.</a:t>
            </a:r>
          </a:p>
          <a:p>
            <a:pPr eaLnBrk="1" hangingPunct="1"/>
            <a:r>
              <a:rPr lang="en-US" sz="2000" smtClean="0">
                <a:solidFill>
                  <a:srgbClr val="FFC000"/>
                </a:solidFill>
              </a:rPr>
              <a:t>Control and planning for autonomous mobile systems.</a:t>
            </a:r>
          </a:p>
          <a:p>
            <a:pPr eaLnBrk="1" hangingPunct="1">
              <a:lnSpc>
                <a:spcPct val="90000"/>
              </a:lnSpc>
            </a:pPr>
            <a:r>
              <a:rPr lang="en-US" sz="2000" smtClean="0">
                <a:solidFill>
                  <a:srgbClr val="FFC000"/>
                </a:solidFill>
              </a:rPr>
              <a:t>Modeling and recovering uncertainty in 3-D structure and motion. </a:t>
            </a:r>
          </a:p>
          <a:p>
            <a:pPr eaLnBrk="1" hangingPunct="1">
              <a:lnSpc>
                <a:spcPct val="90000"/>
              </a:lnSpc>
            </a:pPr>
            <a:r>
              <a:rPr lang="en-US" sz="2000" smtClean="0">
                <a:solidFill>
                  <a:srgbClr val="FFC000"/>
                </a:solidFill>
              </a:rPr>
              <a:t>Dynamics and kinematics generation and analysis for multi-DOF robots.</a:t>
            </a:r>
          </a:p>
          <a:p>
            <a:pPr eaLnBrk="1" hangingPunct="1">
              <a:lnSpc>
                <a:spcPct val="90000"/>
              </a:lnSpc>
            </a:pPr>
            <a:r>
              <a:rPr lang="en-US" sz="2000" smtClean="0">
                <a:solidFill>
                  <a:srgbClr val="FFC000"/>
                </a:solidFill>
              </a:rPr>
              <a:t>Active observation and control of a moving agent under uncertainty.</a:t>
            </a:r>
          </a:p>
          <a:p>
            <a:pPr eaLnBrk="1" hangingPunct="1">
              <a:lnSpc>
                <a:spcPct val="90000"/>
              </a:lnSpc>
            </a:pPr>
            <a:r>
              <a:rPr lang="en-US" sz="2000" smtClean="0">
                <a:solidFill>
                  <a:srgbClr val="FFC000"/>
                </a:solidFill>
              </a:rPr>
              <a:t>Automation for genetics application.</a:t>
            </a:r>
          </a:p>
          <a:p>
            <a:pPr eaLnBrk="1" hangingPunct="1">
              <a:lnSpc>
                <a:spcPct val="90000"/>
              </a:lnSpc>
            </a:pPr>
            <a:r>
              <a:rPr lang="en-US" sz="2000" smtClean="0">
                <a:solidFill>
                  <a:srgbClr val="FFC000"/>
                </a:solidFill>
              </a:rPr>
              <a:t>Manipulator workspace generation in the presence of obstacles.</a:t>
            </a:r>
          </a:p>
          <a:p>
            <a:pPr eaLnBrk="1" hangingPunct="1">
              <a:lnSpc>
                <a:spcPct val="90000"/>
              </a:lnSpc>
            </a:pPr>
            <a:r>
              <a:rPr lang="en-US" sz="2000" smtClean="0">
                <a:solidFill>
                  <a:srgbClr val="FFC000"/>
                </a:solidFill>
              </a:rPr>
              <a:t>Turbulent flow analysis using sensors within a DES framework</a:t>
            </a:r>
          </a:p>
          <a:p>
            <a:pPr eaLnBrk="1" hangingPunct="1">
              <a:lnSpc>
                <a:spcPct val="90000"/>
              </a:lnSpc>
            </a:pPr>
            <a:endParaRPr lang="en-US" sz="2000" smtClean="0">
              <a:solidFill>
                <a:srgbClr val="FFC000"/>
              </a:solidFill>
            </a:endParaRPr>
          </a:p>
          <a:p>
            <a:pPr eaLnBrk="1" hangingPunct="1"/>
            <a:endParaRPr lang="en-US" smtClean="0">
              <a:solidFill>
                <a:srgbClr val="FFC000"/>
              </a:solidFill>
            </a:endParaRPr>
          </a:p>
          <a:p>
            <a:pPr eaLnBrk="1" hangingPunct="1"/>
            <a:endParaRPr lang="en-US" smtClean="0">
              <a:solidFill>
                <a:srgbClr val="FFC000"/>
              </a:solidFill>
            </a:endParaRPr>
          </a:p>
        </p:txBody>
      </p:sp>
      <p:pic>
        <p:nvPicPr>
          <p:cNvPr id="7" name="Picture 6" descr="logo updated1 March 25"/>
          <p:cNvPicPr>
            <a:picLocks noChangeAspect="1" noChangeArrowheads="1"/>
          </p:cNvPicPr>
          <p:nvPr/>
        </p:nvPicPr>
        <p:blipFill>
          <a:blip r:embed="rId2" cstate="print"/>
          <a:srcRect/>
          <a:stretch>
            <a:fillRect/>
          </a:stretch>
        </p:blipFill>
        <p:spPr bwMode="auto">
          <a:xfrm>
            <a:off x="7378442" y="76200"/>
            <a:ext cx="1689358" cy="1447800"/>
          </a:xfrm>
          <a:prstGeom prst="roundRect">
            <a:avLst>
              <a:gd name="adj" fmla="val 16667"/>
            </a:avLst>
          </a:prstGeom>
          <a:ln>
            <a:noFill/>
          </a:ln>
          <a:effectLst>
            <a:outerShdw dir="17940000" algn="tl" rotWithShape="0">
              <a:schemeClr val="accent6"/>
            </a:outerShdw>
          </a:effectLst>
          <a:scene3d>
            <a:camera prst="obliqueBottomRight"/>
            <a:lightRig rig="threePt" dir="t"/>
          </a:scene3d>
        </p:spPr>
      </p:pic>
      <p:sp>
        <p:nvSpPr>
          <p:cNvPr id="10"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1" name="Slide Number Placeholder 2"/>
          <p:cNvSpPr>
            <a:spLocks noGrp="1"/>
          </p:cNvSpPr>
          <p:nvPr>
            <p:ph type="sldNum" sz="quarter" idx="12"/>
          </p:nvPr>
        </p:nvSpPr>
        <p:spPr>
          <a:xfrm>
            <a:off x="8839200" y="6686550"/>
            <a:ext cx="381000" cy="476250"/>
          </a:xfrm>
        </p:spPr>
        <p:txBody>
          <a:bodyPr/>
          <a:lstStyle/>
          <a:p>
            <a:pPr algn="l"/>
            <a:fld id="{017718E3-6509-4477-8832-A55A2FC0583F}" type="slidenum">
              <a:rPr lang="en-US" sz="1000">
                <a:solidFill>
                  <a:srgbClr val="262626"/>
                </a:solidFill>
              </a:rPr>
              <a:pPr algn="l"/>
              <a:t>31</a:t>
            </a:fld>
            <a:endParaRPr lang="en-US" sz="1000">
              <a:solidFill>
                <a:srgbClr val="262626"/>
              </a:solidFill>
            </a:endParaRPr>
          </a:p>
        </p:txBody>
      </p:sp>
      <p:sp>
        <p:nvSpPr>
          <p:cNvPr id="12"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609600" y="49213"/>
            <a:ext cx="8153400" cy="712787"/>
          </a:xfrm>
          <a:prstGeom prst="rect">
            <a:avLst/>
          </a:prstGeom>
          <a:noFill/>
          <a:ln w="9525">
            <a:noFill/>
            <a:miter lim="800000"/>
            <a:headEnd/>
            <a:tailEnd/>
          </a:ln>
        </p:spPr>
        <p:txBody>
          <a:bodyPr/>
          <a:lstStyle/>
          <a:p>
            <a:pPr algn="ctr"/>
            <a:r>
              <a:rPr kumimoji="1" lang="en-US" sz="4400" b="1">
                <a:solidFill>
                  <a:schemeClr val="bg1"/>
                </a:solidFill>
              </a:rPr>
              <a:t>Other Projects</a:t>
            </a:r>
            <a:endParaRPr lang="en-US" sz="4300">
              <a:solidFill>
                <a:schemeClr val="bg1"/>
              </a:solidFill>
            </a:endParaRPr>
          </a:p>
        </p:txBody>
      </p:sp>
      <p:sp>
        <p:nvSpPr>
          <p:cNvPr id="40963" name="Rectangle 5"/>
          <p:cNvSpPr>
            <a:spLocks noChangeArrowheads="1"/>
          </p:cNvSpPr>
          <p:nvPr/>
        </p:nvSpPr>
        <p:spPr bwMode="auto">
          <a:xfrm>
            <a:off x="609600" y="1066800"/>
            <a:ext cx="4038600" cy="4530725"/>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40964" name="Rectangle 6"/>
          <p:cNvSpPr>
            <a:spLocks noChangeArrowheads="1"/>
          </p:cNvSpPr>
          <p:nvPr/>
        </p:nvSpPr>
        <p:spPr bwMode="auto">
          <a:xfrm>
            <a:off x="152400" y="-228600"/>
            <a:ext cx="9144000" cy="0"/>
          </a:xfrm>
          <a:prstGeom prst="rect">
            <a:avLst/>
          </a:prstGeom>
          <a:noFill/>
          <a:ln w="9525">
            <a:noFill/>
            <a:miter lim="800000"/>
            <a:headEnd/>
            <a:tailEnd/>
          </a:ln>
        </p:spPr>
        <p:txBody>
          <a:bodyPr wrap="none" anchor="ctr">
            <a:spAutoFit/>
          </a:bodyPr>
          <a:lstStyle/>
          <a:p>
            <a:endParaRPr lang="en-US"/>
          </a:p>
        </p:txBody>
      </p:sp>
      <p:pic>
        <p:nvPicPr>
          <p:cNvPr id="40965" name="Picture 7" descr="mm"/>
          <p:cNvPicPr>
            <a:picLocks noChangeAspect="1" noChangeArrowheads="1"/>
          </p:cNvPicPr>
          <p:nvPr/>
        </p:nvPicPr>
        <p:blipFill>
          <a:blip r:embed="rId3"/>
          <a:srcRect/>
          <a:stretch>
            <a:fillRect/>
          </a:stretch>
        </p:blipFill>
        <p:spPr bwMode="auto">
          <a:xfrm>
            <a:off x="609600" y="3657600"/>
            <a:ext cx="3048000" cy="2282825"/>
          </a:xfrm>
          <a:prstGeom prst="rect">
            <a:avLst/>
          </a:prstGeom>
          <a:noFill/>
          <a:ln w="9525">
            <a:noFill/>
            <a:miter lim="800000"/>
            <a:headEnd/>
            <a:tailEnd/>
          </a:ln>
        </p:spPr>
      </p:pic>
      <p:pic>
        <p:nvPicPr>
          <p:cNvPr id="40966" name="Picture 8" descr="Mitsub"/>
          <p:cNvPicPr>
            <a:picLocks noChangeAspect="1" noChangeArrowheads="1"/>
          </p:cNvPicPr>
          <p:nvPr/>
        </p:nvPicPr>
        <p:blipFill>
          <a:blip r:embed="rId4"/>
          <a:srcRect/>
          <a:stretch>
            <a:fillRect/>
          </a:stretch>
        </p:blipFill>
        <p:spPr bwMode="auto">
          <a:xfrm>
            <a:off x="1219200" y="1143000"/>
            <a:ext cx="2819400" cy="2435225"/>
          </a:xfrm>
          <a:prstGeom prst="rect">
            <a:avLst/>
          </a:prstGeom>
          <a:noFill/>
          <a:ln w="9525">
            <a:noFill/>
            <a:miter lim="800000"/>
            <a:headEnd/>
            <a:tailEnd/>
          </a:ln>
        </p:spPr>
      </p:pic>
      <p:pic>
        <p:nvPicPr>
          <p:cNvPr id="10" name="Web Video 1.avi">
            <a:hlinkClick r:id="" action="ppaction://media"/>
          </p:cNvPr>
          <p:cNvPicPr>
            <a:picLocks noRot="1" noChangeAspect="1" noChangeArrowheads="1"/>
          </p:cNvPicPr>
          <p:nvPr>
            <a:videoFile r:link="rId1"/>
          </p:nvPr>
        </p:nvPicPr>
        <p:blipFill>
          <a:blip r:embed="rId5"/>
          <a:srcRect/>
          <a:stretch>
            <a:fillRect/>
          </a:stretch>
        </p:blipFill>
        <p:spPr bwMode="auto">
          <a:xfrm>
            <a:off x="4876800" y="1371600"/>
            <a:ext cx="3163888" cy="2362200"/>
          </a:xfrm>
          <a:prstGeom prst="rect">
            <a:avLst/>
          </a:prstGeom>
          <a:noFill/>
          <a:ln w="9525">
            <a:noFill/>
            <a:miter lim="800000"/>
            <a:headEnd/>
            <a:tailEnd/>
          </a:ln>
        </p:spPr>
      </p:pic>
      <p:pic>
        <p:nvPicPr>
          <p:cNvPr id="11" name="Picture 4"/>
          <p:cNvPicPr>
            <a:picLocks noChangeAspect="1" noChangeArrowheads="1"/>
          </p:cNvPicPr>
          <p:nvPr/>
        </p:nvPicPr>
        <p:blipFill>
          <a:blip r:embed="rId6"/>
          <a:srcRect/>
          <a:stretch>
            <a:fillRect/>
          </a:stretch>
        </p:blipFill>
        <p:spPr bwMode="auto">
          <a:xfrm>
            <a:off x="4800600" y="4038600"/>
            <a:ext cx="3352800" cy="2286000"/>
          </a:xfrm>
          <a:prstGeom prst="rect">
            <a:avLst/>
          </a:prstGeom>
          <a:noFill/>
          <a:ln w="9525">
            <a:noFill/>
            <a:miter lim="800000"/>
            <a:headEnd/>
            <a:tailEnd/>
          </a:ln>
        </p:spPr>
      </p:pic>
      <p:sp>
        <p:nvSpPr>
          <p:cNvPr id="40969" name="Rectangle 9"/>
          <p:cNvSpPr>
            <a:spLocks noChangeArrowheads="1"/>
          </p:cNvSpPr>
          <p:nvPr/>
        </p:nvSpPr>
        <p:spPr bwMode="auto">
          <a:xfrm>
            <a:off x="3733800" y="3713163"/>
            <a:ext cx="1219200" cy="554037"/>
          </a:xfrm>
          <a:prstGeom prst="rect">
            <a:avLst/>
          </a:prstGeom>
          <a:noFill/>
          <a:ln w="9525">
            <a:noFill/>
            <a:miter lim="800000"/>
            <a:headEnd/>
            <a:tailEnd/>
          </a:ln>
        </p:spPr>
        <p:txBody>
          <a:bodyPr>
            <a:spAutoFit/>
          </a:bodyPr>
          <a:lstStyle/>
          <a:p>
            <a:r>
              <a:rPr lang="en-US" sz="3000" b="1" i="1"/>
              <a:t>RISC</a:t>
            </a:r>
            <a:endParaRPr lang="en-US" sz="3000"/>
          </a:p>
        </p:txBody>
      </p:sp>
      <p:sp>
        <p:nvSpPr>
          <p:cNvPr id="15"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6" name="Slide Number Placeholder 2"/>
          <p:cNvSpPr>
            <a:spLocks noGrp="1"/>
          </p:cNvSpPr>
          <p:nvPr>
            <p:ph type="sldNum" sz="quarter" idx="12"/>
          </p:nvPr>
        </p:nvSpPr>
        <p:spPr>
          <a:xfrm>
            <a:off x="8839200" y="6686550"/>
            <a:ext cx="381000" cy="476250"/>
          </a:xfrm>
        </p:spPr>
        <p:txBody>
          <a:bodyPr/>
          <a:lstStyle/>
          <a:p>
            <a:pPr algn="l"/>
            <a:fld id="{1A038FBB-2293-4DB5-BA22-291CD4EE5367}" type="slidenum">
              <a:rPr lang="en-US" sz="1000">
                <a:solidFill>
                  <a:srgbClr val="262626"/>
                </a:solidFill>
              </a:rPr>
              <a:pPr algn="l"/>
              <a:t>32</a:t>
            </a:fld>
            <a:endParaRPr lang="en-US" sz="1000">
              <a:solidFill>
                <a:srgbClr val="262626"/>
              </a:solidFill>
            </a:endParaRPr>
          </a:p>
        </p:txBody>
      </p:sp>
      <p:sp>
        <p:nvSpPr>
          <p:cNvPr id="17"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par>
                                <p:cTn id="8" presetID="8"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amond(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457200" y="0"/>
            <a:ext cx="8229600" cy="1143000"/>
          </a:xfrm>
        </p:spPr>
        <p:txBody>
          <a:bodyPr/>
          <a:lstStyle/>
          <a:p>
            <a:pPr eaLnBrk="1" hangingPunct="1"/>
            <a:r>
              <a:rPr lang="en-US" sz="4000" b="1" smtClean="0">
                <a:solidFill>
                  <a:schemeClr val="bg1"/>
                </a:solidFill>
              </a:rPr>
              <a:t>RISCbot II</a:t>
            </a:r>
          </a:p>
        </p:txBody>
      </p:sp>
      <p:sp>
        <p:nvSpPr>
          <p:cNvPr id="6" name="Rectangle 3"/>
          <p:cNvSpPr txBox="1">
            <a:spLocks noChangeArrowheads="1"/>
          </p:cNvSpPr>
          <p:nvPr/>
        </p:nvSpPr>
        <p:spPr bwMode="auto">
          <a:xfrm>
            <a:off x="457200" y="1325563"/>
            <a:ext cx="8229600" cy="4525962"/>
          </a:xfrm>
          <a:prstGeom prst="rect">
            <a:avLst/>
          </a:prstGeom>
          <a:noFill/>
          <a:ln w="9525">
            <a:noFill/>
            <a:miter lim="800000"/>
            <a:headEnd/>
            <a:tailEnd/>
          </a:ln>
        </p:spPr>
        <p:txBody>
          <a:bodyPr/>
          <a:lstStyle/>
          <a:p>
            <a:pPr marL="342900" indent="-342900">
              <a:spcBef>
                <a:spcPct val="20000"/>
              </a:spcBef>
            </a:pPr>
            <a:endParaRPr lang="en-US" sz="3200"/>
          </a:p>
          <a:p>
            <a:pPr marL="342900" indent="-342900">
              <a:spcBef>
                <a:spcPct val="20000"/>
              </a:spcBef>
              <a:buFontTx/>
              <a:buChar char="•"/>
            </a:pPr>
            <a:endParaRPr lang="en-US" sz="3600"/>
          </a:p>
        </p:txBody>
      </p:sp>
      <p:pic>
        <p:nvPicPr>
          <p:cNvPr id="41988" name="Picture 4" descr="photo_4"/>
          <p:cNvPicPr>
            <a:picLocks noChangeAspect="1" noChangeArrowheads="1"/>
          </p:cNvPicPr>
          <p:nvPr/>
        </p:nvPicPr>
        <p:blipFill>
          <a:blip r:embed="rId2"/>
          <a:srcRect/>
          <a:stretch>
            <a:fillRect/>
          </a:stretch>
        </p:blipFill>
        <p:spPr bwMode="auto">
          <a:xfrm>
            <a:off x="852488" y="944563"/>
            <a:ext cx="3643312" cy="3048000"/>
          </a:xfrm>
          <a:prstGeom prst="rect">
            <a:avLst/>
          </a:prstGeom>
          <a:noFill/>
          <a:ln w="9525">
            <a:noFill/>
            <a:miter lim="800000"/>
            <a:headEnd/>
            <a:tailEnd/>
          </a:ln>
        </p:spPr>
      </p:pic>
      <p:pic>
        <p:nvPicPr>
          <p:cNvPr id="41989" name="Picture 4" descr="photo"/>
          <p:cNvPicPr>
            <a:picLocks noChangeAspect="1" noChangeArrowheads="1"/>
          </p:cNvPicPr>
          <p:nvPr/>
        </p:nvPicPr>
        <p:blipFill>
          <a:blip r:embed="rId3"/>
          <a:srcRect/>
          <a:stretch>
            <a:fillRect/>
          </a:stretch>
        </p:blipFill>
        <p:spPr bwMode="auto">
          <a:xfrm>
            <a:off x="4495800" y="944563"/>
            <a:ext cx="4038600" cy="3048000"/>
          </a:xfrm>
          <a:prstGeom prst="rect">
            <a:avLst/>
          </a:prstGeom>
          <a:noFill/>
          <a:ln w="9525">
            <a:noFill/>
            <a:miter lim="800000"/>
            <a:headEnd/>
            <a:tailEnd/>
          </a:ln>
        </p:spPr>
      </p:pic>
      <p:pic>
        <p:nvPicPr>
          <p:cNvPr id="41990" name="Picture 7"/>
          <p:cNvPicPr>
            <a:picLocks noChangeAspect="1" noChangeArrowheads="1"/>
          </p:cNvPicPr>
          <p:nvPr/>
        </p:nvPicPr>
        <p:blipFill>
          <a:blip r:embed="rId4"/>
          <a:srcRect/>
          <a:stretch>
            <a:fillRect/>
          </a:stretch>
        </p:blipFill>
        <p:spPr bwMode="auto">
          <a:xfrm>
            <a:off x="2362200" y="3992563"/>
            <a:ext cx="4343400" cy="2362200"/>
          </a:xfrm>
          <a:prstGeom prst="rect">
            <a:avLst/>
          </a:prstGeom>
          <a:noFill/>
          <a:ln w="9525">
            <a:noFill/>
            <a:miter lim="800000"/>
            <a:headEnd/>
            <a:tailEnd/>
          </a:ln>
        </p:spPr>
      </p:pic>
      <p:sp>
        <p:nvSpPr>
          <p:cNvPr id="12"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3" name="Slide Number Placeholder 2"/>
          <p:cNvSpPr>
            <a:spLocks noGrp="1"/>
          </p:cNvSpPr>
          <p:nvPr>
            <p:ph type="sldNum" sz="quarter" idx="12"/>
          </p:nvPr>
        </p:nvSpPr>
        <p:spPr>
          <a:xfrm>
            <a:off x="8839200" y="6686550"/>
            <a:ext cx="381000" cy="476250"/>
          </a:xfrm>
        </p:spPr>
        <p:txBody>
          <a:bodyPr/>
          <a:lstStyle/>
          <a:p>
            <a:pPr algn="l"/>
            <a:fld id="{1931CB20-4DA8-4AFD-BD4E-9E2B7BEF4F59}" type="slidenum">
              <a:rPr lang="en-US" sz="1000">
                <a:solidFill>
                  <a:srgbClr val="262626"/>
                </a:solidFill>
              </a:rPr>
              <a:pPr algn="l"/>
              <a:t>33</a:t>
            </a:fld>
            <a:endParaRPr lang="en-US" sz="1000">
              <a:solidFill>
                <a:srgbClr val="262626"/>
              </a:solidFill>
            </a:endParaRPr>
          </a:p>
        </p:txBody>
      </p:sp>
      <p:sp>
        <p:nvSpPr>
          <p:cNvPr id="14"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533400" y="2590800"/>
            <a:ext cx="8610600" cy="2362200"/>
          </a:xfrm>
          <a:prstGeom prst="rect">
            <a:avLst/>
          </a:prstGeom>
          <a:noFill/>
          <a:ln w="9525">
            <a:noFill/>
            <a:miter lim="800000"/>
            <a:headEnd/>
            <a:tailEnd/>
          </a:ln>
        </p:spPr>
        <p:txBody>
          <a:bodyPr anchor="ctr"/>
          <a:lstStyle/>
          <a:p>
            <a:pPr algn="ctr"/>
            <a:r>
              <a:rPr lang="en-US" sz="4800" b="1">
                <a:solidFill>
                  <a:schemeClr val="bg1"/>
                </a:solidFill>
                <a:effectLst>
                  <a:outerShdw blurRad="38100" dist="38100" dir="2700000" algn="tl">
                    <a:srgbClr val="C0C0C0"/>
                  </a:outerShdw>
                </a:effectLst>
              </a:rPr>
              <a:t>Wireless &amp; Mobile Communications (WMC) Laboratory </a:t>
            </a:r>
            <a:br>
              <a:rPr lang="en-US" sz="4800" b="1">
                <a:solidFill>
                  <a:schemeClr val="bg1"/>
                </a:solidFill>
                <a:effectLst>
                  <a:outerShdw blurRad="38100" dist="38100" dir="2700000" algn="tl">
                    <a:srgbClr val="C0C0C0"/>
                  </a:outerShdw>
                </a:effectLst>
              </a:rPr>
            </a:br>
            <a:endParaRPr lang="en-US" sz="4800">
              <a:solidFill>
                <a:schemeClr val="bg1"/>
              </a:solidFill>
              <a:effectLst>
                <a:outerShdw blurRad="38100" dist="38100" dir="2700000" algn="tl">
                  <a:srgbClr val="C0C0C0"/>
                </a:outerShdw>
              </a:effectLst>
            </a:endParaRPr>
          </a:p>
        </p:txBody>
      </p:sp>
      <p:pic>
        <p:nvPicPr>
          <p:cNvPr id="43011" name="Picture 8" descr="ublogoViolet"/>
          <p:cNvPicPr>
            <a:picLocks noChangeAspect="1" noChangeArrowheads="1"/>
          </p:cNvPicPr>
          <p:nvPr/>
        </p:nvPicPr>
        <p:blipFill>
          <a:blip r:embed="rId2"/>
          <a:srcRect/>
          <a:stretch>
            <a:fillRect/>
          </a:stretch>
        </p:blipFill>
        <p:spPr bwMode="auto">
          <a:xfrm>
            <a:off x="0" y="0"/>
            <a:ext cx="1828800" cy="1447800"/>
          </a:xfrm>
          <a:prstGeom prst="rect">
            <a:avLst/>
          </a:prstGeom>
          <a:noFill/>
          <a:ln w="9525">
            <a:noFill/>
            <a:miter lim="800000"/>
            <a:headEnd/>
            <a:tailEnd/>
          </a:ln>
        </p:spPr>
      </p:pic>
      <p:pic>
        <p:nvPicPr>
          <p:cNvPr id="43012" name="Picture 2" descr="lOGO9"/>
          <p:cNvPicPr>
            <a:picLocks noChangeAspect="1" noChangeArrowheads="1"/>
          </p:cNvPicPr>
          <p:nvPr/>
        </p:nvPicPr>
        <p:blipFill>
          <a:blip r:embed="rId3">
            <a:lum bright="70000" contrast="-70000"/>
          </a:blip>
          <a:srcRect/>
          <a:stretch>
            <a:fillRect/>
          </a:stretch>
        </p:blipFill>
        <p:spPr bwMode="auto">
          <a:xfrm>
            <a:off x="7543800" y="0"/>
            <a:ext cx="1600200" cy="1382713"/>
          </a:xfrm>
          <a:prstGeom prst="rect">
            <a:avLst/>
          </a:prstGeom>
          <a:noFill/>
          <a:ln w="9525">
            <a:noFill/>
            <a:miter lim="800000"/>
            <a:headEnd/>
            <a:tailEnd/>
          </a:ln>
        </p:spPr>
      </p:pic>
      <p:sp>
        <p:nvSpPr>
          <p:cNvPr id="8"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9" name="Slide Number Placeholder 2"/>
          <p:cNvSpPr>
            <a:spLocks noGrp="1"/>
          </p:cNvSpPr>
          <p:nvPr>
            <p:ph type="sldNum" sz="quarter" idx="12"/>
          </p:nvPr>
        </p:nvSpPr>
        <p:spPr>
          <a:xfrm>
            <a:off x="8839200" y="6686550"/>
            <a:ext cx="381000" cy="476250"/>
          </a:xfrm>
        </p:spPr>
        <p:txBody>
          <a:bodyPr/>
          <a:lstStyle/>
          <a:p>
            <a:pPr algn="l"/>
            <a:fld id="{F573B106-2C76-4797-A998-85A1388ED5F3}" type="slidenum">
              <a:rPr lang="en-US" sz="1000">
                <a:solidFill>
                  <a:srgbClr val="262626"/>
                </a:solidFill>
              </a:rPr>
              <a:pPr algn="l"/>
              <a:t>34</a:t>
            </a:fld>
            <a:endParaRPr lang="en-US" sz="1000">
              <a:solidFill>
                <a:srgbClr val="262626"/>
              </a:solidFill>
            </a:endParaRPr>
          </a:p>
        </p:txBody>
      </p:sp>
      <p:sp>
        <p:nvSpPr>
          <p:cNvPr id="10"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lOGO9"/>
          <p:cNvPicPr>
            <a:picLocks noChangeAspect="1" noChangeArrowheads="1"/>
          </p:cNvPicPr>
          <p:nvPr/>
        </p:nvPicPr>
        <p:blipFill>
          <a:blip r:embed="rId2">
            <a:lum bright="70000" contrast="-70000"/>
          </a:blip>
          <a:srcRect/>
          <a:stretch>
            <a:fillRect/>
          </a:stretch>
        </p:blipFill>
        <p:spPr bwMode="auto">
          <a:xfrm>
            <a:off x="7543800" y="0"/>
            <a:ext cx="1600200" cy="1382713"/>
          </a:xfrm>
          <a:prstGeom prst="rect">
            <a:avLst/>
          </a:prstGeom>
          <a:noFill/>
          <a:ln w="9525">
            <a:noFill/>
            <a:miter lim="800000"/>
            <a:headEnd/>
            <a:tailEnd/>
          </a:ln>
        </p:spPr>
      </p:pic>
      <p:sp>
        <p:nvSpPr>
          <p:cNvPr id="6" name="Rectangle 3"/>
          <p:cNvSpPr>
            <a:spLocks noGrp="1"/>
          </p:cNvSpPr>
          <p:nvPr>
            <p:ph type="title"/>
          </p:nvPr>
        </p:nvSpPr>
        <p:spPr>
          <a:xfrm>
            <a:off x="457200" y="228600"/>
            <a:ext cx="8229600" cy="1143000"/>
          </a:xfrm>
        </p:spPr>
        <p:txBody>
          <a:bodyPr/>
          <a:lstStyle/>
          <a:p>
            <a:pPr algn="l" eaLnBrk="1" hangingPunct="1">
              <a:defRPr/>
            </a:pPr>
            <a:r>
              <a:rPr lang="en-US" sz="4000" b="1" dirty="0" smtClean="0">
                <a:solidFill>
                  <a:schemeClr val="bg1"/>
                </a:solidFill>
                <a:effectLst>
                  <a:outerShdw blurRad="38100" dist="38100" dir="2700000" algn="tl">
                    <a:srgbClr val="C0C0C0"/>
                  </a:outerShdw>
                </a:effectLst>
              </a:rPr>
              <a:t>Current Research Projects </a:t>
            </a:r>
          </a:p>
        </p:txBody>
      </p:sp>
      <p:sp>
        <p:nvSpPr>
          <p:cNvPr id="7" name="Rectangle 4"/>
          <p:cNvSpPr txBox="1">
            <a:spLocks/>
          </p:cNvSpPr>
          <p:nvPr/>
        </p:nvSpPr>
        <p:spPr bwMode="auto">
          <a:xfrm>
            <a:off x="457200" y="1524000"/>
            <a:ext cx="8763000" cy="5029200"/>
          </a:xfrm>
          <a:prstGeom prst="rect">
            <a:avLst/>
          </a:prstGeom>
          <a:noFill/>
          <a:ln w="9525">
            <a:noFill/>
            <a:miter lim="800000"/>
            <a:headEnd/>
            <a:tailEnd/>
          </a:ln>
        </p:spPr>
        <p:txBody>
          <a:bodyPr/>
          <a:lstStyle/>
          <a:p>
            <a:pPr marL="609600" indent="-609600">
              <a:spcBef>
                <a:spcPct val="20000"/>
              </a:spcBef>
              <a:buFontTx/>
              <a:buAutoNum type="arabicPeriod"/>
              <a:defRPr/>
            </a:pPr>
            <a:r>
              <a:rPr lang="en-US" sz="3200" b="1" kern="0" dirty="0">
                <a:solidFill>
                  <a:srgbClr val="FFC000"/>
                </a:solidFill>
                <a:cs typeface="Times New Roman" pitchFamily="18" charset="0"/>
              </a:rPr>
              <a:t>Wireless Multiuser Communications for Cellular and Mobile Networks</a:t>
            </a:r>
          </a:p>
          <a:p>
            <a:pPr marL="990600" lvl="1" indent="-533400">
              <a:spcBef>
                <a:spcPct val="20000"/>
              </a:spcBef>
              <a:buFontTx/>
              <a:buChar char="•"/>
              <a:defRPr/>
            </a:pPr>
            <a:r>
              <a:rPr lang="en-US" sz="2800" kern="0" dirty="0">
                <a:solidFill>
                  <a:srgbClr val="FFC000"/>
                </a:solidFill>
                <a:cs typeface="Times New Roman" pitchFamily="18" charset="0"/>
              </a:rPr>
              <a:t>BER and SNR Analysis of DS-CDMA Cellular Networks</a:t>
            </a:r>
          </a:p>
          <a:p>
            <a:pPr marL="990600" lvl="1" indent="-533400">
              <a:spcBef>
                <a:spcPct val="20000"/>
              </a:spcBef>
              <a:buFontTx/>
              <a:buChar char="•"/>
              <a:defRPr/>
            </a:pPr>
            <a:r>
              <a:rPr lang="en-US" sz="2800" kern="0" dirty="0">
                <a:solidFill>
                  <a:srgbClr val="FFC000"/>
                </a:solidFill>
                <a:cs typeface="Times New Roman" pitchFamily="18" charset="0"/>
              </a:rPr>
              <a:t>Multiple Access interference (MAI) Cancellation for Wireless Multiuser Receivers</a:t>
            </a:r>
          </a:p>
          <a:p>
            <a:pPr marL="990600" lvl="1" indent="-533400">
              <a:spcBef>
                <a:spcPct val="20000"/>
              </a:spcBef>
              <a:buFontTx/>
              <a:buChar char="•"/>
              <a:defRPr/>
            </a:pPr>
            <a:r>
              <a:rPr lang="en-US" sz="2800" kern="0" dirty="0">
                <a:solidFill>
                  <a:srgbClr val="FFC000"/>
                </a:solidFill>
                <a:cs typeface="Times New Roman" pitchFamily="18" charset="0"/>
              </a:rPr>
              <a:t>Analysis of Processing Gain for Wireless Multiuser DS-CDMA Systems</a:t>
            </a:r>
          </a:p>
          <a:p>
            <a:pPr marL="990600" lvl="1" indent="-533400">
              <a:spcBef>
                <a:spcPct val="20000"/>
              </a:spcBef>
              <a:buFontTx/>
              <a:buChar char="•"/>
              <a:defRPr/>
            </a:pPr>
            <a:r>
              <a:rPr lang="en-US" sz="2800" kern="0" dirty="0">
                <a:solidFill>
                  <a:srgbClr val="FFC000"/>
                </a:solidFill>
                <a:cs typeface="Times New Roman" pitchFamily="18" charset="0"/>
              </a:rPr>
              <a:t>Computational Complexity and Algorithm Optimization for 3G Cellular Networks  </a:t>
            </a:r>
          </a:p>
        </p:txBody>
      </p:sp>
      <p:sp>
        <p:nvSpPr>
          <p:cNvPr id="8"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9" name="Slide Number Placeholder 2"/>
          <p:cNvSpPr>
            <a:spLocks noGrp="1"/>
          </p:cNvSpPr>
          <p:nvPr>
            <p:ph type="sldNum" sz="quarter" idx="12"/>
          </p:nvPr>
        </p:nvSpPr>
        <p:spPr>
          <a:xfrm>
            <a:off x="8839200" y="6686550"/>
            <a:ext cx="381000" cy="476250"/>
          </a:xfrm>
        </p:spPr>
        <p:txBody>
          <a:bodyPr/>
          <a:lstStyle/>
          <a:p>
            <a:pPr algn="l"/>
            <a:fld id="{E9E0784D-3E43-4A55-82B8-5737D443A5CF}" type="slidenum">
              <a:rPr lang="en-US" sz="1000">
                <a:solidFill>
                  <a:srgbClr val="262626"/>
                </a:solidFill>
              </a:rPr>
              <a:pPr algn="l"/>
              <a:t>35</a:t>
            </a:fld>
            <a:endParaRPr lang="en-US" sz="1000">
              <a:solidFill>
                <a:srgbClr val="262626"/>
              </a:solidFill>
            </a:endParaRPr>
          </a:p>
        </p:txBody>
      </p:sp>
      <p:sp>
        <p:nvSpPr>
          <p:cNvPr id="10"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p:cNvSpPr>
          <p:nvPr>
            <p:ph type="title"/>
          </p:nvPr>
        </p:nvSpPr>
        <p:spPr>
          <a:xfrm>
            <a:off x="609600" y="228600"/>
            <a:ext cx="8229600" cy="1143000"/>
          </a:xfrm>
        </p:spPr>
        <p:txBody>
          <a:bodyPr/>
          <a:lstStyle/>
          <a:p>
            <a:pPr algn="l" eaLnBrk="1" hangingPunct="1">
              <a:defRPr/>
            </a:pPr>
            <a:r>
              <a:rPr lang="en-US" b="1" dirty="0" smtClean="0">
                <a:solidFill>
                  <a:schemeClr val="bg1"/>
                </a:solidFill>
                <a:effectLst>
                  <a:outerShdw blurRad="38100" dist="38100" dir="2700000" algn="tl">
                    <a:srgbClr val="C0C0C0"/>
                  </a:outerShdw>
                </a:effectLst>
              </a:rPr>
              <a:t>Research Projects</a:t>
            </a:r>
          </a:p>
        </p:txBody>
      </p:sp>
      <p:sp>
        <p:nvSpPr>
          <p:cNvPr id="6" name="Rectangle 4"/>
          <p:cNvSpPr txBox="1">
            <a:spLocks/>
          </p:cNvSpPr>
          <p:nvPr/>
        </p:nvSpPr>
        <p:spPr bwMode="auto">
          <a:xfrm>
            <a:off x="533400" y="2209800"/>
            <a:ext cx="8763000" cy="5029200"/>
          </a:xfrm>
          <a:prstGeom prst="rect">
            <a:avLst/>
          </a:prstGeom>
          <a:noFill/>
          <a:ln w="9525">
            <a:noFill/>
            <a:miter lim="800000"/>
            <a:headEnd/>
            <a:tailEnd/>
          </a:ln>
        </p:spPr>
        <p:txBody>
          <a:bodyPr/>
          <a:lstStyle/>
          <a:p>
            <a:pPr marL="609600" indent="-609600">
              <a:spcBef>
                <a:spcPct val="20000"/>
              </a:spcBef>
            </a:pPr>
            <a:r>
              <a:rPr lang="en-US" sz="3200" b="1">
                <a:solidFill>
                  <a:srgbClr val="FFC000"/>
                </a:solidFill>
                <a:cs typeface="Times New Roman" pitchFamily="18" charset="0"/>
              </a:rPr>
              <a:t>2.	Wireless Mesh Networks</a:t>
            </a:r>
          </a:p>
          <a:p>
            <a:pPr marL="990600" lvl="1" indent="-533400">
              <a:spcBef>
                <a:spcPct val="20000"/>
              </a:spcBef>
              <a:buFontTx/>
              <a:buChar char="•"/>
            </a:pPr>
            <a:r>
              <a:rPr lang="en-US" sz="2800">
                <a:solidFill>
                  <a:srgbClr val="FFC000"/>
                </a:solidFill>
                <a:cs typeface="Times New Roman" pitchFamily="18" charset="0"/>
              </a:rPr>
              <a:t>The Use of Orthogonal Frequency Code Division (OFCD) in Broadband Wireless Mesh Networks</a:t>
            </a:r>
          </a:p>
          <a:p>
            <a:pPr marL="990600" lvl="1" indent="-533400">
              <a:spcBef>
                <a:spcPct val="20000"/>
              </a:spcBef>
              <a:buFontTx/>
              <a:buChar char="•"/>
            </a:pPr>
            <a:endParaRPr lang="en-US" sz="2800">
              <a:solidFill>
                <a:srgbClr val="FFC000"/>
              </a:solidFill>
              <a:cs typeface="Times New Roman" pitchFamily="18" charset="0"/>
            </a:endParaRPr>
          </a:p>
          <a:p>
            <a:pPr marL="990600" lvl="1" indent="-533400">
              <a:spcBef>
                <a:spcPct val="20000"/>
              </a:spcBef>
              <a:buFontTx/>
              <a:buChar char="•"/>
            </a:pPr>
            <a:r>
              <a:rPr lang="en-US" sz="2800">
                <a:solidFill>
                  <a:srgbClr val="FFC000"/>
                </a:solidFill>
                <a:cs typeface="Times New Roman" pitchFamily="18" charset="0"/>
              </a:rPr>
              <a:t>Efficient Routing Algorithms for Wireless Mesh-Hypercube (M-H) Networks</a:t>
            </a:r>
            <a:r>
              <a:rPr lang="en-US" sz="2800">
                <a:solidFill>
                  <a:srgbClr val="FFC000"/>
                </a:solidFill>
              </a:rPr>
              <a:t> </a:t>
            </a:r>
            <a:endParaRPr lang="en-US" sz="2800">
              <a:solidFill>
                <a:srgbClr val="FFC000"/>
              </a:solidFill>
              <a:cs typeface="Times New Roman" pitchFamily="18" charset="0"/>
            </a:endParaRPr>
          </a:p>
        </p:txBody>
      </p:sp>
      <p:pic>
        <p:nvPicPr>
          <p:cNvPr id="45060" name="Picture 2" descr="lOGO9"/>
          <p:cNvPicPr>
            <a:picLocks noChangeAspect="1" noChangeArrowheads="1"/>
          </p:cNvPicPr>
          <p:nvPr/>
        </p:nvPicPr>
        <p:blipFill>
          <a:blip r:embed="rId2">
            <a:lum bright="70000" contrast="-70000"/>
          </a:blip>
          <a:srcRect/>
          <a:stretch>
            <a:fillRect/>
          </a:stretch>
        </p:blipFill>
        <p:spPr bwMode="auto">
          <a:xfrm>
            <a:off x="7543800" y="0"/>
            <a:ext cx="1600200" cy="1382713"/>
          </a:xfrm>
          <a:prstGeom prst="rect">
            <a:avLst/>
          </a:prstGeom>
          <a:noFill/>
          <a:ln w="9525">
            <a:noFill/>
            <a:miter lim="800000"/>
            <a:headEnd/>
            <a:tailEnd/>
          </a:ln>
        </p:spPr>
      </p:pic>
      <p:sp>
        <p:nvSpPr>
          <p:cNvPr id="8"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9" name="Slide Number Placeholder 2"/>
          <p:cNvSpPr>
            <a:spLocks noGrp="1"/>
          </p:cNvSpPr>
          <p:nvPr>
            <p:ph type="sldNum" sz="quarter" idx="12"/>
          </p:nvPr>
        </p:nvSpPr>
        <p:spPr>
          <a:xfrm>
            <a:off x="8839200" y="6686550"/>
            <a:ext cx="381000" cy="476250"/>
          </a:xfrm>
        </p:spPr>
        <p:txBody>
          <a:bodyPr/>
          <a:lstStyle/>
          <a:p>
            <a:pPr algn="l"/>
            <a:fld id="{D55D0787-2158-458D-889D-FD06DE0B4660}" type="slidenum">
              <a:rPr lang="en-US" sz="1000">
                <a:solidFill>
                  <a:srgbClr val="262626"/>
                </a:solidFill>
              </a:rPr>
              <a:pPr algn="l"/>
              <a:t>36</a:t>
            </a:fld>
            <a:endParaRPr lang="en-US" sz="1000">
              <a:solidFill>
                <a:srgbClr val="262626"/>
              </a:solidFill>
            </a:endParaRPr>
          </a:p>
        </p:txBody>
      </p:sp>
      <p:sp>
        <p:nvSpPr>
          <p:cNvPr id="10"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p:cNvSpPr>
          <p:nvPr>
            <p:ph type="title"/>
          </p:nvPr>
        </p:nvSpPr>
        <p:spPr>
          <a:xfrm>
            <a:off x="457200" y="152400"/>
            <a:ext cx="8229600" cy="1143000"/>
          </a:xfrm>
        </p:spPr>
        <p:txBody>
          <a:bodyPr/>
          <a:lstStyle/>
          <a:p>
            <a:pPr algn="l" eaLnBrk="1" hangingPunct="1">
              <a:defRPr/>
            </a:pPr>
            <a:r>
              <a:rPr lang="en-US" sz="4000" b="1" dirty="0" smtClean="0">
                <a:solidFill>
                  <a:schemeClr val="bg1"/>
                </a:solidFill>
                <a:effectLst>
                  <a:outerShdw blurRad="38100" dist="38100" dir="2700000" algn="tl">
                    <a:srgbClr val="C0C0C0"/>
                  </a:outerShdw>
                </a:effectLst>
              </a:rPr>
              <a:t>Research Projects (Cont’d)</a:t>
            </a:r>
          </a:p>
        </p:txBody>
      </p:sp>
      <p:sp>
        <p:nvSpPr>
          <p:cNvPr id="6" name="Rectangle 4"/>
          <p:cNvSpPr txBox="1">
            <a:spLocks/>
          </p:cNvSpPr>
          <p:nvPr/>
        </p:nvSpPr>
        <p:spPr bwMode="auto">
          <a:xfrm>
            <a:off x="609600" y="1524000"/>
            <a:ext cx="8458200" cy="5029200"/>
          </a:xfrm>
          <a:prstGeom prst="rect">
            <a:avLst/>
          </a:prstGeom>
          <a:noFill/>
          <a:ln w="9525">
            <a:noFill/>
            <a:miter lim="800000"/>
            <a:headEnd/>
            <a:tailEnd/>
          </a:ln>
        </p:spPr>
        <p:txBody>
          <a:bodyPr/>
          <a:lstStyle/>
          <a:p>
            <a:pPr marL="609600" indent="-609600">
              <a:spcBef>
                <a:spcPct val="20000"/>
              </a:spcBef>
            </a:pPr>
            <a:r>
              <a:rPr lang="en-US" sz="2800" b="1">
                <a:solidFill>
                  <a:srgbClr val="FFC000"/>
                </a:solidFill>
                <a:cs typeface="Times New Roman" pitchFamily="18" charset="0"/>
              </a:rPr>
              <a:t>3.	Mobile Ad Hoc Networks (MANET)</a:t>
            </a:r>
          </a:p>
          <a:p>
            <a:pPr marL="990600" lvl="1" indent="-533400">
              <a:spcBef>
                <a:spcPct val="20000"/>
              </a:spcBef>
              <a:buFontTx/>
              <a:buChar char="•"/>
            </a:pPr>
            <a:r>
              <a:rPr lang="en-US">
                <a:solidFill>
                  <a:srgbClr val="FFC000"/>
                </a:solidFill>
                <a:cs typeface="Times New Roman" pitchFamily="18" charset="0"/>
              </a:rPr>
              <a:t>The Best and Worst Case Capacity Analysis of MANET</a:t>
            </a:r>
          </a:p>
          <a:p>
            <a:pPr marL="990600" lvl="1" indent="-533400">
              <a:spcBef>
                <a:spcPct val="20000"/>
              </a:spcBef>
              <a:buFontTx/>
              <a:buChar char="•"/>
            </a:pPr>
            <a:r>
              <a:rPr lang="en-US">
                <a:solidFill>
                  <a:srgbClr val="FFC000"/>
                </a:solidFill>
                <a:cs typeface="Times New Roman" pitchFamily="18" charset="0"/>
              </a:rPr>
              <a:t>Efficient DSR Based Routing Scheme for MANET</a:t>
            </a:r>
          </a:p>
          <a:p>
            <a:pPr marL="990600" lvl="1" indent="-533400">
              <a:spcBef>
                <a:spcPct val="20000"/>
              </a:spcBef>
              <a:buFontTx/>
              <a:buChar char="•"/>
            </a:pPr>
            <a:r>
              <a:rPr lang="en-US">
                <a:solidFill>
                  <a:srgbClr val="FFC000"/>
                </a:solidFill>
                <a:cs typeface="Times New Roman" pitchFamily="18" charset="0"/>
              </a:rPr>
              <a:t>Minimizing the Malicious Behavior of Mobile Nodes for Maximizing the MANET Data Throughput</a:t>
            </a:r>
          </a:p>
          <a:p>
            <a:pPr marL="609600" indent="-609600">
              <a:spcBef>
                <a:spcPct val="20000"/>
              </a:spcBef>
            </a:pPr>
            <a:endParaRPr lang="en-US" sz="2800">
              <a:solidFill>
                <a:srgbClr val="FFC000"/>
              </a:solidFill>
              <a:cs typeface="Times New Roman" pitchFamily="18" charset="0"/>
            </a:endParaRPr>
          </a:p>
          <a:p>
            <a:pPr marL="609600" indent="-609600">
              <a:spcBef>
                <a:spcPct val="20000"/>
              </a:spcBef>
            </a:pPr>
            <a:r>
              <a:rPr lang="en-US" sz="2800" b="1">
                <a:solidFill>
                  <a:srgbClr val="FFC000"/>
                </a:solidFill>
                <a:cs typeface="Times New Roman" pitchFamily="18" charset="0"/>
              </a:rPr>
              <a:t>4.	Wireless Sensor Networks</a:t>
            </a:r>
          </a:p>
          <a:p>
            <a:pPr marL="990600" lvl="1" indent="-533400">
              <a:spcBef>
                <a:spcPct val="20000"/>
              </a:spcBef>
              <a:buFontTx/>
              <a:buAutoNum type="arabicPeriod"/>
            </a:pPr>
            <a:r>
              <a:rPr lang="en-US">
                <a:solidFill>
                  <a:srgbClr val="FFC000"/>
                </a:solidFill>
                <a:cs typeface="Times New Roman" pitchFamily="18" charset="0"/>
              </a:rPr>
              <a:t>Resource Optimization in Wireless Sensor Networks Via Self-Adaptive Methodology</a:t>
            </a:r>
          </a:p>
          <a:p>
            <a:pPr marL="990600" lvl="1" indent="-533400">
              <a:spcBef>
                <a:spcPct val="20000"/>
              </a:spcBef>
              <a:buFontTx/>
              <a:buAutoNum type="arabicPeriod"/>
            </a:pPr>
            <a:r>
              <a:rPr lang="en-US">
                <a:solidFill>
                  <a:srgbClr val="FFC000"/>
                </a:solidFill>
                <a:cs typeface="Times New Roman" pitchFamily="18" charset="0"/>
              </a:rPr>
              <a:t>Minimizing the Energy Consumption of Wireless Sensor Nodes Using Active Node Optimization Method  </a:t>
            </a:r>
          </a:p>
        </p:txBody>
      </p:sp>
      <p:pic>
        <p:nvPicPr>
          <p:cNvPr id="46084" name="Picture 2" descr="lOGO9"/>
          <p:cNvPicPr>
            <a:picLocks noChangeAspect="1" noChangeArrowheads="1"/>
          </p:cNvPicPr>
          <p:nvPr/>
        </p:nvPicPr>
        <p:blipFill>
          <a:blip r:embed="rId2">
            <a:lum bright="70000" contrast="-70000"/>
          </a:blip>
          <a:srcRect/>
          <a:stretch>
            <a:fillRect/>
          </a:stretch>
        </p:blipFill>
        <p:spPr bwMode="auto">
          <a:xfrm>
            <a:off x="7543800" y="0"/>
            <a:ext cx="1600200" cy="1382713"/>
          </a:xfrm>
          <a:prstGeom prst="rect">
            <a:avLst/>
          </a:prstGeom>
          <a:noFill/>
          <a:ln w="9525">
            <a:noFill/>
            <a:miter lim="800000"/>
            <a:headEnd/>
            <a:tailEnd/>
          </a:ln>
        </p:spPr>
      </p:pic>
      <p:sp>
        <p:nvSpPr>
          <p:cNvPr id="8"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9" name="Slide Number Placeholder 2"/>
          <p:cNvSpPr>
            <a:spLocks noGrp="1"/>
          </p:cNvSpPr>
          <p:nvPr>
            <p:ph type="sldNum" sz="quarter" idx="12"/>
          </p:nvPr>
        </p:nvSpPr>
        <p:spPr>
          <a:xfrm>
            <a:off x="8839200" y="6686550"/>
            <a:ext cx="381000" cy="476250"/>
          </a:xfrm>
        </p:spPr>
        <p:txBody>
          <a:bodyPr/>
          <a:lstStyle/>
          <a:p>
            <a:pPr algn="l"/>
            <a:fld id="{97416FBB-5521-4CD3-925B-7DF2DAE7E7C0}" type="slidenum">
              <a:rPr lang="en-US" sz="1000">
                <a:solidFill>
                  <a:srgbClr val="262626"/>
                </a:solidFill>
              </a:rPr>
              <a:pPr algn="l"/>
              <a:t>37</a:t>
            </a:fld>
            <a:endParaRPr lang="en-US" sz="1000">
              <a:solidFill>
                <a:srgbClr val="262626"/>
              </a:solidFill>
            </a:endParaRPr>
          </a:p>
        </p:txBody>
      </p:sp>
      <p:sp>
        <p:nvSpPr>
          <p:cNvPr id="10"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p:cNvSpPr>
          <p:nvPr>
            <p:ph type="title"/>
          </p:nvPr>
        </p:nvSpPr>
        <p:spPr>
          <a:xfrm>
            <a:off x="685800" y="76200"/>
            <a:ext cx="8229600" cy="1143000"/>
          </a:xfrm>
        </p:spPr>
        <p:txBody>
          <a:bodyPr/>
          <a:lstStyle/>
          <a:p>
            <a:pPr eaLnBrk="1" hangingPunct="1"/>
            <a:r>
              <a:rPr lang="en-US" sz="3600" b="1" smtClean="0">
                <a:solidFill>
                  <a:schemeClr val="bg1"/>
                </a:solidFill>
                <a:cs typeface="Times New Roman" pitchFamily="18" charset="0"/>
              </a:rPr>
              <a:t>Related Recent Results</a:t>
            </a:r>
            <a:br>
              <a:rPr lang="en-US" sz="3600" b="1" smtClean="0">
                <a:solidFill>
                  <a:schemeClr val="bg1"/>
                </a:solidFill>
                <a:cs typeface="Times New Roman" pitchFamily="18" charset="0"/>
              </a:rPr>
            </a:br>
            <a:r>
              <a:rPr lang="en-US" sz="3600" b="1" smtClean="0">
                <a:solidFill>
                  <a:schemeClr val="bg1"/>
                </a:solidFill>
                <a:cs typeface="Times New Roman" pitchFamily="18" charset="0"/>
              </a:rPr>
              <a:t>CDMA Receiver: Multiuser Receiver</a:t>
            </a:r>
          </a:p>
        </p:txBody>
      </p:sp>
      <p:sp>
        <p:nvSpPr>
          <p:cNvPr id="6" name="Rectangle 4"/>
          <p:cNvSpPr txBox="1">
            <a:spLocks/>
          </p:cNvSpPr>
          <p:nvPr/>
        </p:nvSpPr>
        <p:spPr bwMode="auto">
          <a:xfrm>
            <a:off x="533400" y="914400"/>
            <a:ext cx="8534400" cy="5638800"/>
          </a:xfrm>
          <a:prstGeom prst="rect">
            <a:avLst/>
          </a:prstGeom>
          <a:noFill/>
          <a:ln w="9525">
            <a:noFill/>
            <a:miter lim="800000"/>
            <a:headEnd/>
            <a:tailEnd/>
          </a:ln>
        </p:spPr>
        <p:txBody>
          <a:bodyPr/>
          <a:lstStyle/>
          <a:p>
            <a:pPr marL="457200" indent="-457200">
              <a:spcBef>
                <a:spcPct val="20000"/>
              </a:spcBef>
              <a:buFontTx/>
              <a:buChar char="•"/>
            </a:pPr>
            <a:endParaRPr lang="en-US" sz="2200" b="1">
              <a:solidFill>
                <a:srgbClr val="FFC000"/>
              </a:solidFill>
              <a:cs typeface="Times New Roman" pitchFamily="18" charset="0"/>
            </a:endParaRPr>
          </a:p>
          <a:p>
            <a:pPr marL="457200" indent="-457200">
              <a:spcBef>
                <a:spcPct val="20000"/>
              </a:spcBef>
              <a:buFont typeface="Arial" pitchFamily="34" charset="0"/>
              <a:buChar char="•"/>
            </a:pPr>
            <a:r>
              <a:rPr lang="en-US" sz="2200" b="1">
                <a:solidFill>
                  <a:srgbClr val="FFC000"/>
                </a:solidFill>
                <a:cs typeface="Times New Roman" pitchFamily="18" charset="0"/>
              </a:rPr>
              <a:t>A class of CDMA receivers known as multiuser receivers</a:t>
            </a:r>
          </a:p>
          <a:p>
            <a:pPr marL="457200" indent="-457200">
              <a:spcBef>
                <a:spcPct val="20000"/>
              </a:spcBef>
              <a:buFontTx/>
              <a:buChar char="•"/>
            </a:pPr>
            <a:r>
              <a:rPr lang="en-US" sz="2200" b="1">
                <a:solidFill>
                  <a:srgbClr val="FFC000"/>
                </a:solidFill>
                <a:cs typeface="Times New Roman" pitchFamily="18" charset="0"/>
              </a:rPr>
              <a:t>It exploit the available information about the spreading sequences and mobile channel impulse responses of all the CDMA users</a:t>
            </a:r>
          </a:p>
          <a:p>
            <a:pPr marL="457200" indent="-457200">
              <a:spcBef>
                <a:spcPct val="20000"/>
              </a:spcBef>
              <a:buFontTx/>
              <a:buChar char="•"/>
            </a:pPr>
            <a:r>
              <a:rPr lang="en-US" sz="2200" b="1">
                <a:solidFill>
                  <a:srgbClr val="FFC000"/>
                </a:solidFill>
                <a:cs typeface="Times New Roman" pitchFamily="18" charset="0"/>
              </a:rPr>
              <a:t>The goal is to improve the performance of the wireless CDMA users </a:t>
            </a:r>
          </a:p>
        </p:txBody>
      </p:sp>
      <p:pic>
        <p:nvPicPr>
          <p:cNvPr id="47108" name="Picture 5" descr="cdma-rx-tree"/>
          <p:cNvPicPr>
            <a:picLocks noChangeAspect="1" noChangeArrowheads="1"/>
          </p:cNvPicPr>
          <p:nvPr/>
        </p:nvPicPr>
        <p:blipFill>
          <a:blip r:embed="rId2"/>
          <a:srcRect/>
          <a:stretch>
            <a:fillRect/>
          </a:stretch>
        </p:blipFill>
        <p:spPr bwMode="auto">
          <a:xfrm>
            <a:off x="2133600" y="3352800"/>
            <a:ext cx="6858000" cy="2743200"/>
          </a:xfrm>
          <a:prstGeom prst="rect">
            <a:avLst/>
          </a:prstGeom>
          <a:solidFill>
            <a:schemeClr val="accent1"/>
          </a:solidFill>
          <a:ln w="57150" cmpd="thinThick">
            <a:solidFill>
              <a:schemeClr val="tx1"/>
            </a:solidFill>
            <a:miter lim="800000"/>
            <a:headEnd/>
            <a:tailEnd/>
          </a:ln>
        </p:spPr>
      </p:pic>
      <p:sp>
        <p:nvSpPr>
          <p:cNvPr id="8" name="Rectangle 6"/>
          <p:cNvSpPr>
            <a:spLocks noChangeArrowheads="1"/>
          </p:cNvSpPr>
          <p:nvPr/>
        </p:nvSpPr>
        <p:spPr bwMode="auto">
          <a:xfrm>
            <a:off x="3765550" y="6172200"/>
            <a:ext cx="5073650" cy="461963"/>
          </a:xfrm>
          <a:prstGeom prst="rect">
            <a:avLst/>
          </a:prstGeom>
          <a:ln>
            <a:headEnd/>
            <a:tailEnd/>
          </a:ln>
        </p:spPr>
        <p:style>
          <a:lnRef idx="1">
            <a:schemeClr val="dk1"/>
          </a:lnRef>
          <a:fillRef idx="2">
            <a:schemeClr val="dk1"/>
          </a:fillRef>
          <a:effectRef idx="1">
            <a:schemeClr val="dk1"/>
          </a:effectRef>
          <a:fontRef idx="minor">
            <a:schemeClr val="dk1"/>
          </a:fontRef>
        </p:style>
        <p:txBody>
          <a:bodyPr anchor="ctr">
            <a:spAutoFit/>
          </a:bodyPr>
          <a:lstStyle/>
          <a:p>
            <a:pPr>
              <a:defRPr/>
            </a:pPr>
            <a:r>
              <a:rPr lang="en-US" b="1" dirty="0"/>
              <a:t>Classification of CDMA detectors</a:t>
            </a:r>
            <a:r>
              <a:rPr lang="en-US" dirty="0"/>
              <a:t> </a:t>
            </a:r>
          </a:p>
        </p:txBody>
      </p:sp>
      <p:sp>
        <p:nvSpPr>
          <p:cNvPr id="47110" name="Oval 7"/>
          <p:cNvSpPr>
            <a:spLocks noChangeArrowheads="1"/>
          </p:cNvSpPr>
          <p:nvPr/>
        </p:nvSpPr>
        <p:spPr bwMode="auto">
          <a:xfrm>
            <a:off x="1905000" y="4191000"/>
            <a:ext cx="1143000" cy="1905000"/>
          </a:xfrm>
          <a:prstGeom prst="ellipse">
            <a:avLst/>
          </a:prstGeom>
          <a:noFill/>
          <a:ln w="38100">
            <a:solidFill>
              <a:srgbClr val="FF99FF"/>
            </a:solidFill>
            <a:round/>
            <a:headEnd/>
            <a:tailEnd/>
          </a:ln>
        </p:spPr>
        <p:txBody>
          <a:bodyPr wrap="none" anchor="ctr"/>
          <a:lstStyle/>
          <a:p>
            <a:endParaRPr lang="en-US"/>
          </a:p>
        </p:txBody>
      </p:sp>
      <p:sp>
        <p:nvSpPr>
          <p:cNvPr id="47111" name="Text Box 8"/>
          <p:cNvSpPr txBox="1">
            <a:spLocks noChangeArrowheads="1"/>
          </p:cNvSpPr>
          <p:nvPr/>
        </p:nvSpPr>
        <p:spPr bwMode="auto">
          <a:xfrm>
            <a:off x="533400" y="3509963"/>
            <a:ext cx="1447800" cy="1138237"/>
          </a:xfrm>
          <a:prstGeom prst="rect">
            <a:avLst/>
          </a:prstGeom>
          <a:solidFill>
            <a:srgbClr val="CCCCFF"/>
          </a:solidFill>
          <a:ln w="9525">
            <a:noFill/>
            <a:miter lim="800000"/>
            <a:headEnd/>
            <a:tailEnd/>
          </a:ln>
        </p:spPr>
        <p:txBody>
          <a:bodyPr>
            <a:spAutoFit/>
          </a:bodyPr>
          <a:lstStyle/>
          <a:p>
            <a:pPr>
              <a:spcBef>
                <a:spcPct val="50000"/>
              </a:spcBef>
            </a:pPr>
            <a:r>
              <a:rPr lang="en-US" sz="1700"/>
              <a:t>WMC research group focuses on this part</a:t>
            </a:r>
          </a:p>
        </p:txBody>
      </p:sp>
      <p:sp>
        <p:nvSpPr>
          <p:cNvPr id="47112" name="Line 9"/>
          <p:cNvSpPr>
            <a:spLocks noChangeShapeType="1"/>
          </p:cNvSpPr>
          <p:nvPr/>
        </p:nvSpPr>
        <p:spPr bwMode="auto">
          <a:xfrm>
            <a:off x="1643063" y="4419600"/>
            <a:ext cx="414337" cy="609600"/>
          </a:xfrm>
          <a:prstGeom prst="line">
            <a:avLst/>
          </a:prstGeom>
          <a:noFill/>
          <a:ln w="38100">
            <a:solidFill>
              <a:schemeClr val="tx1"/>
            </a:solidFill>
            <a:round/>
            <a:headEnd/>
            <a:tailEnd type="triangle" w="med" len="med"/>
          </a:ln>
        </p:spPr>
        <p:txBody>
          <a:bodyPr/>
          <a:lstStyle/>
          <a:p>
            <a:endParaRPr lang="en-US"/>
          </a:p>
        </p:txBody>
      </p:sp>
      <p:sp>
        <p:nvSpPr>
          <p:cNvPr id="12"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3" name="Slide Number Placeholder 2"/>
          <p:cNvSpPr>
            <a:spLocks noGrp="1"/>
          </p:cNvSpPr>
          <p:nvPr>
            <p:ph type="sldNum" sz="quarter" idx="12"/>
          </p:nvPr>
        </p:nvSpPr>
        <p:spPr>
          <a:xfrm>
            <a:off x="8839200" y="6686550"/>
            <a:ext cx="381000" cy="476250"/>
          </a:xfrm>
        </p:spPr>
        <p:txBody>
          <a:bodyPr/>
          <a:lstStyle/>
          <a:p>
            <a:pPr algn="l"/>
            <a:fld id="{BD48E763-D6ED-4ADD-B353-8C8EF11789EA}" type="slidenum">
              <a:rPr lang="en-US" sz="1000">
                <a:solidFill>
                  <a:srgbClr val="262626"/>
                </a:solidFill>
              </a:rPr>
              <a:pPr algn="l"/>
              <a:t>38</a:t>
            </a:fld>
            <a:endParaRPr lang="en-US" sz="1000">
              <a:solidFill>
                <a:srgbClr val="262626"/>
              </a:solidFill>
            </a:endParaRPr>
          </a:p>
        </p:txBody>
      </p:sp>
      <p:sp>
        <p:nvSpPr>
          <p:cNvPr id="14"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p:cNvSpPr>
          <p:nvPr>
            <p:ph type="title"/>
          </p:nvPr>
        </p:nvSpPr>
        <p:spPr>
          <a:xfrm>
            <a:off x="457200" y="-76200"/>
            <a:ext cx="8229600" cy="1143000"/>
          </a:xfrm>
        </p:spPr>
        <p:txBody>
          <a:bodyPr/>
          <a:lstStyle/>
          <a:p>
            <a:pPr eaLnBrk="1" hangingPunct="1"/>
            <a:r>
              <a:rPr lang="en-US" sz="3200" b="1" smtClean="0">
                <a:solidFill>
                  <a:schemeClr val="bg1"/>
                </a:solidFill>
                <a:cs typeface="Times New Roman" pitchFamily="18" charset="0"/>
              </a:rPr>
              <a:t>Related Recent Results </a:t>
            </a:r>
            <a:br>
              <a:rPr lang="en-US" sz="3200" b="1" smtClean="0">
                <a:solidFill>
                  <a:schemeClr val="bg1"/>
                </a:solidFill>
                <a:cs typeface="Times New Roman" pitchFamily="18" charset="0"/>
              </a:rPr>
            </a:br>
            <a:r>
              <a:rPr lang="en-US" sz="3200" b="1" smtClean="0">
                <a:solidFill>
                  <a:schemeClr val="bg1"/>
                </a:solidFill>
                <a:cs typeface="Times New Roman" pitchFamily="18" charset="0"/>
              </a:rPr>
              <a:t>Antenna Design for Cellular Networks</a:t>
            </a:r>
          </a:p>
        </p:txBody>
      </p:sp>
      <p:sp>
        <p:nvSpPr>
          <p:cNvPr id="6" name="Rectangle 4"/>
          <p:cNvSpPr txBox="1">
            <a:spLocks noChangeArrowheads="1"/>
          </p:cNvSpPr>
          <p:nvPr/>
        </p:nvSpPr>
        <p:spPr bwMode="auto">
          <a:xfrm>
            <a:off x="533400" y="1066800"/>
            <a:ext cx="4343400" cy="4267200"/>
          </a:xfrm>
          <a:prstGeom prst="rect">
            <a:avLst/>
          </a:prstGeom>
          <a:noFill/>
          <a:ln w="9525">
            <a:noFill/>
            <a:miter lim="800000"/>
            <a:headEnd/>
            <a:tailEnd/>
          </a:ln>
        </p:spPr>
        <p:txBody>
          <a:bodyPr lIns="90488" tIns="44450" rIns="90488" bIns="44450"/>
          <a:lstStyle/>
          <a:p>
            <a:pPr marL="342900" indent="-342900">
              <a:lnSpc>
                <a:spcPct val="80000"/>
              </a:lnSpc>
              <a:spcBef>
                <a:spcPct val="20000"/>
              </a:spcBef>
              <a:buFontTx/>
              <a:buChar char="•"/>
            </a:pPr>
            <a:r>
              <a:rPr lang="en-US" sz="1800" b="1">
                <a:solidFill>
                  <a:srgbClr val="FFC000"/>
                </a:solidFill>
              </a:rPr>
              <a:t>Advantages</a:t>
            </a:r>
            <a:endParaRPr lang="en-US" sz="1800">
              <a:solidFill>
                <a:srgbClr val="FFC000"/>
              </a:solidFill>
            </a:endParaRPr>
          </a:p>
          <a:p>
            <a:pPr marL="742950" lvl="1" indent="-285750">
              <a:lnSpc>
                <a:spcPct val="80000"/>
              </a:lnSpc>
              <a:spcBef>
                <a:spcPct val="20000"/>
              </a:spcBef>
              <a:buFontTx/>
              <a:buChar char="–"/>
            </a:pPr>
            <a:r>
              <a:rPr lang="en-US" sz="2000">
                <a:solidFill>
                  <a:srgbClr val="FFC000"/>
                </a:solidFill>
              </a:rPr>
              <a:t>Co-channel interference reduction</a:t>
            </a:r>
          </a:p>
          <a:p>
            <a:pPr marL="742950" lvl="1" indent="-285750">
              <a:lnSpc>
                <a:spcPct val="80000"/>
              </a:lnSpc>
              <a:spcBef>
                <a:spcPct val="20000"/>
              </a:spcBef>
              <a:buFontTx/>
              <a:buChar char="–"/>
            </a:pPr>
            <a:r>
              <a:rPr lang="en-US" sz="2000">
                <a:solidFill>
                  <a:srgbClr val="FFC000"/>
                </a:solidFill>
              </a:rPr>
              <a:t>Collect multipath components</a:t>
            </a:r>
          </a:p>
          <a:p>
            <a:pPr marL="742950" lvl="1" indent="-285750">
              <a:lnSpc>
                <a:spcPct val="80000"/>
              </a:lnSpc>
              <a:spcBef>
                <a:spcPct val="20000"/>
              </a:spcBef>
              <a:buFontTx/>
              <a:buChar char="–"/>
            </a:pPr>
            <a:r>
              <a:rPr lang="en-US" sz="2000">
                <a:solidFill>
                  <a:srgbClr val="FFC000"/>
                </a:solidFill>
              </a:rPr>
              <a:t>Delay spread reduction</a:t>
            </a:r>
          </a:p>
          <a:p>
            <a:pPr marL="742950" lvl="1" indent="-285750">
              <a:lnSpc>
                <a:spcPct val="80000"/>
              </a:lnSpc>
              <a:spcBef>
                <a:spcPct val="20000"/>
              </a:spcBef>
              <a:buFontTx/>
              <a:buChar char="–"/>
            </a:pPr>
            <a:r>
              <a:rPr lang="en-US" sz="2000">
                <a:solidFill>
                  <a:srgbClr val="FFC000"/>
                </a:solidFill>
              </a:rPr>
              <a:t>reduce handoff rate</a:t>
            </a:r>
          </a:p>
          <a:p>
            <a:pPr marL="742950" lvl="1" indent="-285750">
              <a:lnSpc>
                <a:spcPct val="80000"/>
              </a:lnSpc>
              <a:spcBef>
                <a:spcPct val="20000"/>
              </a:spcBef>
              <a:buFontTx/>
              <a:buChar char="–"/>
            </a:pPr>
            <a:r>
              <a:rPr lang="en-US" sz="2000">
                <a:solidFill>
                  <a:srgbClr val="FFC000"/>
                </a:solidFill>
              </a:rPr>
              <a:t>stand alone technique</a:t>
            </a:r>
          </a:p>
          <a:p>
            <a:pPr marL="342900" indent="-342900">
              <a:lnSpc>
                <a:spcPct val="80000"/>
              </a:lnSpc>
              <a:spcBef>
                <a:spcPct val="20000"/>
              </a:spcBef>
              <a:buFontTx/>
              <a:buChar char="•"/>
            </a:pPr>
            <a:endParaRPr lang="en-US" sz="2000">
              <a:solidFill>
                <a:srgbClr val="FFC000"/>
              </a:solidFill>
            </a:endParaRPr>
          </a:p>
          <a:p>
            <a:pPr marL="342900" indent="-342900">
              <a:lnSpc>
                <a:spcPct val="80000"/>
              </a:lnSpc>
              <a:spcBef>
                <a:spcPct val="20000"/>
              </a:spcBef>
              <a:buFontTx/>
              <a:buChar char="•"/>
            </a:pPr>
            <a:r>
              <a:rPr lang="en-US" sz="1800" b="1">
                <a:solidFill>
                  <a:srgbClr val="FFC000"/>
                </a:solidFill>
              </a:rPr>
              <a:t>Disadvantages </a:t>
            </a:r>
          </a:p>
          <a:p>
            <a:pPr marL="742950" lvl="1" indent="-285750">
              <a:lnSpc>
                <a:spcPct val="80000"/>
              </a:lnSpc>
              <a:spcBef>
                <a:spcPct val="20000"/>
              </a:spcBef>
              <a:buFontTx/>
              <a:buChar char="–"/>
            </a:pPr>
            <a:r>
              <a:rPr lang="en-US" sz="2000">
                <a:solidFill>
                  <a:srgbClr val="FFC000"/>
                </a:solidFill>
              </a:rPr>
              <a:t>Linear increase in Interference</a:t>
            </a:r>
            <a:endParaRPr lang="en-US" sz="2000" b="1">
              <a:solidFill>
                <a:srgbClr val="FFC000"/>
              </a:solidFill>
            </a:endParaRPr>
          </a:p>
          <a:p>
            <a:pPr marL="742950" lvl="1" indent="-285750">
              <a:lnSpc>
                <a:spcPct val="80000"/>
              </a:lnSpc>
              <a:spcBef>
                <a:spcPct val="20000"/>
              </a:spcBef>
              <a:buFontTx/>
              <a:buChar char="–"/>
            </a:pPr>
            <a:r>
              <a:rPr lang="en-US" sz="2000">
                <a:solidFill>
                  <a:srgbClr val="FFC000"/>
                </a:solidFill>
              </a:rPr>
              <a:t>Cancel only </a:t>
            </a:r>
            <a:r>
              <a:rPr lang="en-US" sz="2000" b="1">
                <a:solidFill>
                  <a:srgbClr val="FFC000"/>
                </a:solidFill>
              </a:rPr>
              <a:t>L-1</a:t>
            </a:r>
            <a:r>
              <a:rPr lang="en-US" sz="2000">
                <a:solidFill>
                  <a:srgbClr val="FFC000"/>
                </a:solidFill>
              </a:rPr>
              <a:t> interference</a:t>
            </a:r>
          </a:p>
          <a:p>
            <a:pPr marL="742950" lvl="1" indent="-285750">
              <a:lnSpc>
                <a:spcPct val="80000"/>
              </a:lnSpc>
              <a:spcBef>
                <a:spcPct val="20000"/>
              </a:spcBef>
              <a:buFontTx/>
              <a:buChar char="–"/>
            </a:pPr>
            <a:r>
              <a:rPr lang="en-US" sz="2000">
                <a:solidFill>
                  <a:srgbClr val="FFC000"/>
                </a:solidFill>
              </a:rPr>
              <a:t>Difficult to achieve convergence in low SNR</a:t>
            </a:r>
            <a:endParaRPr lang="en-US" sz="2000" b="1">
              <a:solidFill>
                <a:srgbClr val="FFC000"/>
              </a:solidFill>
            </a:endParaRPr>
          </a:p>
          <a:p>
            <a:pPr marL="742950" lvl="1" indent="-285750">
              <a:lnSpc>
                <a:spcPct val="80000"/>
              </a:lnSpc>
              <a:spcBef>
                <a:spcPct val="20000"/>
              </a:spcBef>
              <a:buFontTx/>
              <a:buChar char="–"/>
            </a:pPr>
            <a:endParaRPr lang="en-US" sz="2000">
              <a:solidFill>
                <a:srgbClr val="FFC000"/>
              </a:solidFill>
            </a:endParaRPr>
          </a:p>
          <a:p>
            <a:pPr marL="742950" lvl="1" indent="-285750">
              <a:lnSpc>
                <a:spcPct val="80000"/>
              </a:lnSpc>
              <a:spcBef>
                <a:spcPct val="20000"/>
              </a:spcBef>
              <a:buFontTx/>
              <a:buChar char="–"/>
            </a:pPr>
            <a:endParaRPr lang="en-US" sz="1600">
              <a:solidFill>
                <a:srgbClr val="FFC000"/>
              </a:solidFill>
            </a:endParaRPr>
          </a:p>
        </p:txBody>
      </p:sp>
      <p:graphicFrame>
        <p:nvGraphicFramePr>
          <p:cNvPr id="3074" name="Object 2"/>
          <p:cNvGraphicFramePr>
            <a:graphicFrameLocks noChangeAspect="1"/>
          </p:cNvGraphicFramePr>
          <p:nvPr/>
        </p:nvGraphicFramePr>
        <p:xfrm>
          <a:off x="4495800" y="1447800"/>
          <a:ext cx="4495800" cy="4010025"/>
        </p:xfrm>
        <a:graphic>
          <a:graphicData uri="http://schemas.openxmlformats.org/presentationml/2006/ole">
            <p:oleObj spid="_x0000_s3074" name="VISIO" r:id="rId3" imgW="7547760" imgH="6042240" progId="Visio.Drawing.5">
              <p:embed/>
            </p:oleObj>
          </a:graphicData>
        </a:graphic>
      </p:graphicFrame>
      <p:sp>
        <p:nvSpPr>
          <p:cNvPr id="3077" name="Text Box 6"/>
          <p:cNvSpPr txBox="1">
            <a:spLocks noChangeArrowheads="1"/>
          </p:cNvSpPr>
          <p:nvPr/>
        </p:nvSpPr>
        <p:spPr bwMode="auto">
          <a:xfrm>
            <a:off x="4572000" y="5638800"/>
            <a:ext cx="4572000" cy="366713"/>
          </a:xfrm>
          <a:prstGeom prst="rect">
            <a:avLst/>
          </a:prstGeom>
          <a:noFill/>
          <a:ln w="9525">
            <a:noFill/>
            <a:miter lim="800000"/>
            <a:headEnd/>
            <a:tailEnd/>
          </a:ln>
        </p:spPr>
        <p:txBody>
          <a:bodyPr>
            <a:spAutoFit/>
          </a:bodyPr>
          <a:lstStyle/>
          <a:p>
            <a:pPr>
              <a:spcBef>
                <a:spcPct val="50000"/>
              </a:spcBef>
            </a:pPr>
            <a:endParaRPr lang="en-US"/>
          </a:p>
        </p:txBody>
      </p:sp>
      <p:sp>
        <p:nvSpPr>
          <p:cNvPr id="3078" name="Text Box 7"/>
          <p:cNvSpPr txBox="1">
            <a:spLocks noChangeArrowheads="1"/>
          </p:cNvSpPr>
          <p:nvPr/>
        </p:nvSpPr>
        <p:spPr bwMode="auto">
          <a:xfrm>
            <a:off x="5029200" y="5638800"/>
            <a:ext cx="3657600" cy="830263"/>
          </a:xfrm>
          <a:prstGeom prst="rect">
            <a:avLst/>
          </a:prstGeom>
          <a:solidFill>
            <a:schemeClr val="accent1"/>
          </a:solidFill>
          <a:ln w="9525">
            <a:noFill/>
            <a:miter lim="800000"/>
            <a:headEnd/>
            <a:tailEnd/>
          </a:ln>
        </p:spPr>
        <p:txBody>
          <a:bodyPr>
            <a:spAutoFit/>
          </a:bodyPr>
          <a:lstStyle/>
          <a:p>
            <a:pPr algn="ctr">
              <a:spcBef>
                <a:spcPct val="50000"/>
              </a:spcBef>
            </a:pPr>
            <a:r>
              <a:rPr lang="en-US"/>
              <a:t>Figure: Adaptive Antenna Array</a:t>
            </a:r>
          </a:p>
        </p:txBody>
      </p:sp>
      <p:sp>
        <p:nvSpPr>
          <p:cNvPr id="3079" name="Text Box 8"/>
          <p:cNvSpPr txBox="1">
            <a:spLocks noChangeArrowheads="1"/>
          </p:cNvSpPr>
          <p:nvPr/>
        </p:nvSpPr>
        <p:spPr bwMode="auto">
          <a:xfrm>
            <a:off x="533400" y="5153025"/>
            <a:ext cx="4114800" cy="1323975"/>
          </a:xfrm>
          <a:prstGeom prst="rect">
            <a:avLst/>
          </a:prstGeom>
          <a:solidFill>
            <a:srgbClr val="FF99FF"/>
          </a:solidFill>
          <a:ln w="9525">
            <a:noFill/>
            <a:miter lim="800000"/>
            <a:headEnd/>
            <a:tailEnd/>
          </a:ln>
        </p:spPr>
        <p:txBody>
          <a:bodyPr>
            <a:spAutoFit/>
          </a:bodyPr>
          <a:lstStyle/>
          <a:p>
            <a:pPr>
              <a:spcBef>
                <a:spcPct val="50000"/>
              </a:spcBef>
            </a:pPr>
            <a:r>
              <a:rPr lang="en-US" sz="2000"/>
              <a:t>WMC research group focuses on the utilization of adaptive antenna array with CDMA systems for achieving optimal performance</a:t>
            </a:r>
          </a:p>
        </p:txBody>
      </p:sp>
      <p:sp>
        <p:nvSpPr>
          <p:cNvPr id="3080" name="Line 9"/>
          <p:cNvSpPr>
            <a:spLocks noChangeShapeType="1"/>
          </p:cNvSpPr>
          <p:nvPr/>
        </p:nvSpPr>
        <p:spPr bwMode="auto">
          <a:xfrm flipV="1">
            <a:off x="4419600" y="4876800"/>
            <a:ext cx="762000" cy="609600"/>
          </a:xfrm>
          <a:prstGeom prst="line">
            <a:avLst/>
          </a:prstGeom>
          <a:noFill/>
          <a:ln w="38100">
            <a:solidFill>
              <a:schemeClr val="tx1"/>
            </a:solidFill>
            <a:round/>
            <a:headEnd/>
            <a:tailEnd type="triangle" w="med" len="med"/>
          </a:ln>
        </p:spPr>
        <p:txBody>
          <a:bodyPr/>
          <a:lstStyle/>
          <a:p>
            <a:endParaRPr lang="en-US"/>
          </a:p>
        </p:txBody>
      </p:sp>
      <p:sp>
        <p:nvSpPr>
          <p:cNvPr id="12"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3" name="Slide Number Placeholder 2"/>
          <p:cNvSpPr>
            <a:spLocks noGrp="1"/>
          </p:cNvSpPr>
          <p:nvPr>
            <p:ph type="sldNum" sz="quarter" idx="12"/>
          </p:nvPr>
        </p:nvSpPr>
        <p:spPr>
          <a:xfrm>
            <a:off x="8839200" y="6686550"/>
            <a:ext cx="381000" cy="476250"/>
          </a:xfrm>
        </p:spPr>
        <p:txBody>
          <a:bodyPr/>
          <a:lstStyle/>
          <a:p>
            <a:pPr algn="l"/>
            <a:fld id="{C4255FB8-4D92-4FFB-BB5B-ECC0D2011090}" type="slidenum">
              <a:rPr lang="en-US" sz="1000">
                <a:solidFill>
                  <a:srgbClr val="262626"/>
                </a:solidFill>
              </a:rPr>
              <a:pPr algn="l"/>
              <a:t>39</a:t>
            </a:fld>
            <a:endParaRPr lang="en-US" sz="1000">
              <a:solidFill>
                <a:srgbClr val="262626"/>
              </a:solidFill>
            </a:endParaRPr>
          </a:p>
        </p:txBody>
      </p:sp>
      <p:sp>
        <p:nvSpPr>
          <p:cNvPr id="14"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5"/>
          <p:cNvSpPr>
            <a:spLocks noGrp="1" noChangeArrowheads="1"/>
          </p:cNvSpPr>
          <p:nvPr>
            <p:ph type="title"/>
          </p:nvPr>
        </p:nvSpPr>
        <p:spPr>
          <a:xfrm>
            <a:off x="533400" y="76200"/>
            <a:ext cx="8305800" cy="685800"/>
          </a:xfrm>
          <a:noFill/>
        </p:spPr>
        <p:txBody>
          <a:bodyPr/>
          <a:lstStyle/>
          <a:p>
            <a:r>
              <a:rPr lang="en-US" sz="3200" b="1" smtClean="0">
                <a:solidFill>
                  <a:schemeClr val="bg1"/>
                </a:solidFill>
              </a:rPr>
              <a:t>Central Issues in Education / Research</a:t>
            </a:r>
          </a:p>
        </p:txBody>
      </p:sp>
      <p:sp>
        <p:nvSpPr>
          <p:cNvPr id="14339" name="Text Box 6"/>
          <p:cNvSpPr txBox="1">
            <a:spLocks noChangeArrowheads="1"/>
          </p:cNvSpPr>
          <p:nvPr/>
        </p:nvSpPr>
        <p:spPr bwMode="auto">
          <a:xfrm>
            <a:off x="2555875" y="609600"/>
            <a:ext cx="4303713" cy="519113"/>
          </a:xfrm>
          <a:prstGeom prst="rect">
            <a:avLst/>
          </a:prstGeom>
          <a:noFill/>
          <a:ln w="9525">
            <a:noFill/>
            <a:miter lim="800000"/>
            <a:headEnd/>
            <a:tailEnd/>
          </a:ln>
        </p:spPr>
        <p:txBody>
          <a:bodyPr wrap="none">
            <a:spAutoFit/>
          </a:bodyPr>
          <a:lstStyle/>
          <a:p>
            <a:pPr algn="ctr" eaLnBrk="0" hangingPunct="0"/>
            <a:r>
              <a:rPr kumimoji="1" lang="en-US" sz="2800" b="1">
                <a:solidFill>
                  <a:schemeClr val="bg1"/>
                </a:solidFill>
              </a:rPr>
              <a:t> The Twenty-First Century</a:t>
            </a:r>
          </a:p>
        </p:txBody>
      </p:sp>
      <p:sp>
        <p:nvSpPr>
          <p:cNvPr id="4103" name="Rectangle 7"/>
          <p:cNvSpPr>
            <a:spLocks noGrp="1" noChangeArrowheads="1"/>
          </p:cNvSpPr>
          <p:nvPr>
            <p:ph type="body" idx="1"/>
          </p:nvPr>
        </p:nvSpPr>
        <p:spPr>
          <a:xfrm>
            <a:off x="914400" y="1219200"/>
            <a:ext cx="7772400" cy="4343400"/>
          </a:xfrm>
          <a:noFill/>
        </p:spPr>
        <p:txBody>
          <a:bodyPr/>
          <a:lstStyle/>
          <a:p>
            <a:pPr eaLnBrk="1" hangingPunct="1">
              <a:lnSpc>
                <a:spcPct val="80000"/>
              </a:lnSpc>
            </a:pPr>
            <a:r>
              <a:rPr lang="en-US" sz="2000" smtClean="0">
                <a:solidFill>
                  <a:schemeClr val="bg1"/>
                </a:solidFill>
              </a:rPr>
              <a:t>Manufacturing and Design in </a:t>
            </a:r>
            <a:r>
              <a:rPr lang="en-US" sz="2000" b="1" smtClean="0">
                <a:solidFill>
                  <a:srgbClr val="FFCC00"/>
                </a:solidFill>
              </a:rPr>
              <a:t>Micro</a:t>
            </a:r>
            <a:r>
              <a:rPr lang="en-US" sz="2000" smtClean="0">
                <a:solidFill>
                  <a:schemeClr val="bg1"/>
                </a:solidFill>
              </a:rPr>
              <a:t> and </a:t>
            </a:r>
            <a:r>
              <a:rPr lang="en-US" sz="2000" b="1" smtClean="0">
                <a:solidFill>
                  <a:srgbClr val="FFCC00"/>
                </a:solidFill>
              </a:rPr>
              <a:t>Nano Scales</a:t>
            </a:r>
            <a:r>
              <a:rPr lang="en-US" sz="2000" b="1" smtClean="0">
                <a:solidFill>
                  <a:schemeClr val="bg1"/>
                </a:solidFill>
              </a:rPr>
              <a:t>: </a:t>
            </a:r>
            <a:r>
              <a:rPr lang="en-US" sz="2000" b="1" i="1" smtClean="0">
                <a:solidFill>
                  <a:srgbClr val="FFCC00"/>
                </a:solidFill>
              </a:rPr>
              <a:t>MEMS</a:t>
            </a:r>
            <a:r>
              <a:rPr lang="en-US" sz="2000" smtClean="0">
                <a:solidFill>
                  <a:srgbClr val="FFCC00"/>
                </a:solidFill>
              </a:rPr>
              <a:t> and </a:t>
            </a:r>
            <a:r>
              <a:rPr lang="en-US" sz="2000" b="1" i="1" smtClean="0">
                <a:solidFill>
                  <a:srgbClr val="FFCC00"/>
                </a:solidFill>
              </a:rPr>
              <a:t>NEMS</a:t>
            </a:r>
          </a:p>
          <a:p>
            <a:pPr eaLnBrk="1" hangingPunct="1">
              <a:lnSpc>
                <a:spcPct val="80000"/>
              </a:lnSpc>
            </a:pPr>
            <a:endParaRPr lang="en-US" sz="2000" b="1" i="1" smtClean="0">
              <a:solidFill>
                <a:srgbClr val="009999"/>
              </a:solidFill>
            </a:endParaRPr>
          </a:p>
          <a:p>
            <a:pPr eaLnBrk="1" hangingPunct="1">
              <a:lnSpc>
                <a:spcPct val="80000"/>
              </a:lnSpc>
            </a:pPr>
            <a:r>
              <a:rPr lang="en-US" sz="2000" smtClean="0">
                <a:solidFill>
                  <a:schemeClr val="bg1"/>
                </a:solidFill>
              </a:rPr>
              <a:t>Growing importance of </a:t>
            </a:r>
            <a:r>
              <a:rPr lang="en-US" sz="2000" b="1" smtClean="0">
                <a:solidFill>
                  <a:srgbClr val="FFCC00"/>
                </a:solidFill>
              </a:rPr>
              <a:t>Biological Sciences</a:t>
            </a:r>
          </a:p>
          <a:p>
            <a:pPr eaLnBrk="1" hangingPunct="1">
              <a:lnSpc>
                <a:spcPct val="80000"/>
              </a:lnSpc>
            </a:pPr>
            <a:endParaRPr lang="en-US" sz="2000" b="1" smtClean="0">
              <a:solidFill>
                <a:srgbClr val="FFCC00"/>
              </a:solidFill>
            </a:endParaRPr>
          </a:p>
          <a:p>
            <a:pPr eaLnBrk="1" hangingPunct="1">
              <a:lnSpc>
                <a:spcPct val="80000"/>
              </a:lnSpc>
            </a:pPr>
            <a:r>
              <a:rPr lang="en-US" sz="2000" smtClean="0">
                <a:solidFill>
                  <a:schemeClr val="bg1"/>
                </a:solidFill>
              </a:rPr>
              <a:t>Increasing Pressure to Transcend Traditional Academic Boundaries:  </a:t>
            </a:r>
            <a:r>
              <a:rPr lang="en-US" sz="2000" b="1" smtClean="0">
                <a:solidFill>
                  <a:srgbClr val="FFCC00"/>
                </a:solidFill>
              </a:rPr>
              <a:t>Multidisciplinary Education</a:t>
            </a:r>
          </a:p>
          <a:p>
            <a:pPr lvl="1" eaLnBrk="1" hangingPunct="1">
              <a:lnSpc>
                <a:spcPct val="80000"/>
              </a:lnSpc>
            </a:pPr>
            <a:r>
              <a:rPr lang="en-US" sz="2000" smtClean="0">
                <a:solidFill>
                  <a:schemeClr val="bg1"/>
                </a:solidFill>
              </a:rPr>
              <a:t>Reduce rigidity of curriculum requirements and increase flexibility:  Programs of study that meld previously disparate disciplines</a:t>
            </a:r>
          </a:p>
          <a:p>
            <a:pPr lvl="1" eaLnBrk="1" hangingPunct="1">
              <a:lnSpc>
                <a:spcPct val="80000"/>
              </a:lnSpc>
            </a:pPr>
            <a:endParaRPr lang="en-US" sz="2000" smtClean="0">
              <a:solidFill>
                <a:schemeClr val="bg1"/>
              </a:solidFill>
            </a:endParaRPr>
          </a:p>
          <a:p>
            <a:pPr eaLnBrk="1" hangingPunct="1">
              <a:lnSpc>
                <a:spcPct val="80000"/>
              </a:lnSpc>
            </a:pPr>
            <a:r>
              <a:rPr lang="en-US" sz="2000" smtClean="0">
                <a:solidFill>
                  <a:schemeClr val="bg1"/>
                </a:solidFill>
              </a:rPr>
              <a:t>Ever Expanding Impact of </a:t>
            </a:r>
            <a:r>
              <a:rPr lang="en-US" sz="2000" b="1" smtClean="0">
                <a:solidFill>
                  <a:srgbClr val="FFCC00"/>
                </a:solidFill>
              </a:rPr>
              <a:t>Information Technologies</a:t>
            </a:r>
            <a:r>
              <a:rPr lang="en-US" sz="2000" b="1" smtClean="0">
                <a:solidFill>
                  <a:schemeClr val="bg1"/>
                </a:solidFill>
              </a:rPr>
              <a:t>: </a:t>
            </a:r>
            <a:r>
              <a:rPr lang="en-US" sz="2000" smtClean="0">
                <a:solidFill>
                  <a:schemeClr val="bg1"/>
                </a:solidFill>
              </a:rPr>
              <a:t>The </a:t>
            </a:r>
            <a:r>
              <a:rPr lang="en-US" sz="2000" b="1" i="1" smtClean="0">
                <a:solidFill>
                  <a:srgbClr val="FFCC00"/>
                </a:solidFill>
              </a:rPr>
              <a:t>Internet</a:t>
            </a:r>
            <a:r>
              <a:rPr lang="en-US" sz="2000" smtClean="0">
                <a:solidFill>
                  <a:srgbClr val="FFCC00"/>
                </a:solidFill>
              </a:rPr>
              <a:t> and </a:t>
            </a:r>
            <a:r>
              <a:rPr lang="en-US" sz="2000" b="1" i="1" smtClean="0">
                <a:solidFill>
                  <a:srgbClr val="FFCC00"/>
                </a:solidFill>
              </a:rPr>
              <a:t>Wireless Communication Technologies</a:t>
            </a:r>
          </a:p>
          <a:p>
            <a:pPr lvl="1" eaLnBrk="1" hangingPunct="1">
              <a:lnSpc>
                <a:spcPct val="80000"/>
              </a:lnSpc>
            </a:pPr>
            <a:r>
              <a:rPr lang="en-US" sz="2000" b="1" i="1" smtClean="0">
                <a:solidFill>
                  <a:srgbClr val="FFFFCC"/>
                </a:solidFill>
              </a:rPr>
              <a:t>Asynchronous</a:t>
            </a:r>
            <a:r>
              <a:rPr lang="en-US" sz="2000" smtClean="0">
                <a:solidFill>
                  <a:srgbClr val="FFFFCC"/>
                </a:solidFill>
              </a:rPr>
              <a:t> and </a:t>
            </a:r>
            <a:r>
              <a:rPr lang="en-US" sz="2000" b="1" i="1" smtClean="0">
                <a:solidFill>
                  <a:srgbClr val="FFFFCC"/>
                </a:solidFill>
              </a:rPr>
              <a:t>Synchronous Distance Learning</a:t>
            </a:r>
          </a:p>
          <a:p>
            <a:pPr lvl="1" eaLnBrk="1" hangingPunct="1">
              <a:lnSpc>
                <a:spcPct val="80000"/>
              </a:lnSpc>
            </a:pPr>
            <a:r>
              <a:rPr lang="en-US" sz="2000" smtClean="0">
                <a:solidFill>
                  <a:srgbClr val="FFFFCC"/>
                </a:solidFill>
              </a:rPr>
              <a:t>The </a:t>
            </a:r>
            <a:r>
              <a:rPr lang="en-US" sz="2000" b="1" i="1" smtClean="0">
                <a:solidFill>
                  <a:srgbClr val="FFFFCC"/>
                </a:solidFill>
              </a:rPr>
              <a:t>Virtual University</a:t>
            </a:r>
          </a:p>
          <a:p>
            <a:pPr lvl="1" eaLnBrk="1" hangingPunct="1">
              <a:lnSpc>
                <a:spcPct val="80000"/>
              </a:lnSpc>
            </a:pPr>
            <a:r>
              <a:rPr lang="en-US" sz="2000" smtClean="0">
                <a:solidFill>
                  <a:srgbClr val="FFFFCC"/>
                </a:solidFill>
              </a:rPr>
              <a:t>The </a:t>
            </a:r>
            <a:r>
              <a:rPr lang="en-US" sz="2000" b="1" i="1" smtClean="0">
                <a:solidFill>
                  <a:srgbClr val="FFFFCC"/>
                </a:solidFill>
              </a:rPr>
              <a:t>Virtual Laboratory Experience</a:t>
            </a:r>
          </a:p>
          <a:p>
            <a:pPr lvl="1" eaLnBrk="1" hangingPunct="1">
              <a:lnSpc>
                <a:spcPct val="80000"/>
              </a:lnSpc>
            </a:pPr>
            <a:r>
              <a:rPr lang="en-US" sz="2000" b="1" i="1" smtClean="0">
                <a:solidFill>
                  <a:srgbClr val="FFFFCC"/>
                </a:solidFill>
              </a:rPr>
              <a:t>e-learning Courses</a:t>
            </a:r>
          </a:p>
          <a:p>
            <a:pPr lvl="2" eaLnBrk="1" hangingPunct="1">
              <a:lnSpc>
                <a:spcPct val="80000"/>
              </a:lnSpc>
            </a:pPr>
            <a:endParaRPr lang="en-US" sz="2000" smtClean="0">
              <a:solidFill>
                <a:srgbClr val="FFFFCC"/>
              </a:solidFill>
            </a:endParaRPr>
          </a:p>
        </p:txBody>
      </p:sp>
      <p:sp>
        <p:nvSpPr>
          <p:cNvPr id="9"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0" name="Slide Number Placeholder 2"/>
          <p:cNvSpPr>
            <a:spLocks noGrp="1"/>
          </p:cNvSpPr>
          <p:nvPr>
            <p:ph type="sldNum" sz="quarter" idx="12"/>
          </p:nvPr>
        </p:nvSpPr>
        <p:spPr>
          <a:xfrm>
            <a:off x="8915400" y="6686550"/>
            <a:ext cx="381000" cy="476250"/>
          </a:xfrm>
        </p:spPr>
        <p:txBody>
          <a:bodyPr/>
          <a:lstStyle/>
          <a:p>
            <a:pPr algn="l"/>
            <a:fld id="{DB1C4F5E-14A3-4064-A8D0-E9CD92C432AC}" type="slidenum">
              <a:rPr lang="en-US" sz="1000">
                <a:solidFill>
                  <a:srgbClr val="262626"/>
                </a:solidFill>
              </a:rPr>
              <a:pPr algn="l"/>
              <a:t>4</a:t>
            </a:fld>
            <a:endParaRPr lang="en-US" sz="1000">
              <a:solidFill>
                <a:srgbClr val="262626"/>
              </a:solidFill>
            </a:endParaRPr>
          </a:p>
        </p:txBody>
      </p:sp>
      <p:sp>
        <p:nvSpPr>
          <p:cNvPr id="11"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03">
                                            <p:txEl>
                                              <p:pRg st="0" end="0"/>
                                            </p:txEl>
                                          </p:spTgt>
                                        </p:tgtEl>
                                        <p:attrNameLst>
                                          <p:attrName>style.visibility</p:attrName>
                                        </p:attrNameLst>
                                      </p:cBhvr>
                                      <p:to>
                                        <p:strVal val="visible"/>
                                      </p:to>
                                    </p:set>
                                    <p:anim calcmode="lin" valueType="num">
                                      <p:cBhvr additive="base">
                                        <p:cTn id="7" dur="500" fill="hold"/>
                                        <p:tgtEl>
                                          <p:spTgt spid="41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03">
                                            <p:txEl>
                                              <p:pRg st="2" end="2"/>
                                            </p:txEl>
                                          </p:spTgt>
                                        </p:tgtEl>
                                        <p:attrNameLst>
                                          <p:attrName>style.visibility</p:attrName>
                                        </p:attrNameLst>
                                      </p:cBhvr>
                                      <p:to>
                                        <p:strVal val="visible"/>
                                      </p:to>
                                    </p:set>
                                    <p:anim calcmode="lin" valueType="num">
                                      <p:cBhvr additive="base">
                                        <p:cTn id="13" dur="500" fill="hold"/>
                                        <p:tgtEl>
                                          <p:spTgt spid="410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03">
                                            <p:txEl>
                                              <p:pRg st="4" end="4"/>
                                            </p:txEl>
                                          </p:spTgt>
                                        </p:tgtEl>
                                        <p:attrNameLst>
                                          <p:attrName>style.visibility</p:attrName>
                                        </p:attrNameLst>
                                      </p:cBhvr>
                                      <p:to>
                                        <p:strVal val="visible"/>
                                      </p:to>
                                    </p:set>
                                    <p:anim calcmode="lin" valueType="num">
                                      <p:cBhvr additive="base">
                                        <p:cTn id="19" dur="500" fill="hold"/>
                                        <p:tgtEl>
                                          <p:spTgt spid="410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03">
                                            <p:txEl>
                                              <p:pRg st="5" end="5"/>
                                            </p:txEl>
                                          </p:spTgt>
                                        </p:tgtEl>
                                        <p:attrNameLst>
                                          <p:attrName>style.visibility</p:attrName>
                                        </p:attrNameLst>
                                      </p:cBhvr>
                                      <p:to>
                                        <p:strVal val="visible"/>
                                      </p:to>
                                    </p:set>
                                    <p:anim calcmode="lin" valueType="num">
                                      <p:cBhvr additive="base">
                                        <p:cTn id="25" dur="500" fill="hold"/>
                                        <p:tgtEl>
                                          <p:spTgt spid="410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0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03">
                                            <p:txEl>
                                              <p:pRg st="7" end="7"/>
                                            </p:txEl>
                                          </p:spTgt>
                                        </p:tgtEl>
                                        <p:attrNameLst>
                                          <p:attrName>style.visibility</p:attrName>
                                        </p:attrNameLst>
                                      </p:cBhvr>
                                      <p:to>
                                        <p:strVal val="visible"/>
                                      </p:to>
                                    </p:set>
                                    <p:anim calcmode="lin" valueType="num">
                                      <p:cBhvr additive="base">
                                        <p:cTn id="31" dur="500" fill="hold"/>
                                        <p:tgtEl>
                                          <p:spTgt spid="4103">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0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03">
                                            <p:txEl>
                                              <p:pRg st="8" end="8"/>
                                            </p:txEl>
                                          </p:spTgt>
                                        </p:tgtEl>
                                        <p:attrNameLst>
                                          <p:attrName>style.visibility</p:attrName>
                                        </p:attrNameLst>
                                      </p:cBhvr>
                                      <p:to>
                                        <p:strVal val="visible"/>
                                      </p:to>
                                    </p:set>
                                    <p:anim calcmode="lin" valueType="num">
                                      <p:cBhvr additive="base">
                                        <p:cTn id="37" dur="500" fill="hold"/>
                                        <p:tgtEl>
                                          <p:spTgt spid="4103">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0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03">
                                            <p:txEl>
                                              <p:pRg st="9" end="9"/>
                                            </p:txEl>
                                          </p:spTgt>
                                        </p:tgtEl>
                                        <p:attrNameLst>
                                          <p:attrName>style.visibility</p:attrName>
                                        </p:attrNameLst>
                                      </p:cBhvr>
                                      <p:to>
                                        <p:strVal val="visible"/>
                                      </p:to>
                                    </p:set>
                                    <p:anim calcmode="lin" valueType="num">
                                      <p:cBhvr additive="base">
                                        <p:cTn id="43" dur="500" fill="hold"/>
                                        <p:tgtEl>
                                          <p:spTgt spid="4103">
                                            <p:txEl>
                                              <p:pRg st="9" end="9"/>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10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03">
                                            <p:txEl>
                                              <p:pRg st="10" end="10"/>
                                            </p:txEl>
                                          </p:spTgt>
                                        </p:tgtEl>
                                        <p:attrNameLst>
                                          <p:attrName>style.visibility</p:attrName>
                                        </p:attrNameLst>
                                      </p:cBhvr>
                                      <p:to>
                                        <p:strVal val="visible"/>
                                      </p:to>
                                    </p:set>
                                    <p:anim calcmode="lin" valueType="num">
                                      <p:cBhvr additive="base">
                                        <p:cTn id="49" dur="500" fill="hold"/>
                                        <p:tgtEl>
                                          <p:spTgt spid="4103">
                                            <p:txEl>
                                              <p:pRg st="10" end="1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10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103">
                                            <p:txEl>
                                              <p:pRg st="11" end="11"/>
                                            </p:txEl>
                                          </p:spTgt>
                                        </p:tgtEl>
                                        <p:attrNameLst>
                                          <p:attrName>style.visibility</p:attrName>
                                        </p:attrNameLst>
                                      </p:cBhvr>
                                      <p:to>
                                        <p:strVal val="visible"/>
                                      </p:to>
                                    </p:set>
                                    <p:anim calcmode="lin" valueType="num">
                                      <p:cBhvr additive="base">
                                        <p:cTn id="55" dur="500" fill="hold"/>
                                        <p:tgtEl>
                                          <p:spTgt spid="4103">
                                            <p:txEl>
                                              <p:pRg st="11" end="11"/>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10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build="p" bldLvl="2"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p:cNvSpPr>
          <p:nvPr>
            <p:ph type="title"/>
          </p:nvPr>
        </p:nvSpPr>
        <p:spPr>
          <a:xfrm>
            <a:off x="457200" y="152400"/>
            <a:ext cx="8229600" cy="1143000"/>
          </a:xfrm>
        </p:spPr>
        <p:txBody>
          <a:bodyPr/>
          <a:lstStyle/>
          <a:p>
            <a:pPr eaLnBrk="1" hangingPunct="1">
              <a:defRPr/>
            </a:pPr>
            <a:r>
              <a:rPr lang="en-US" sz="4000" b="1" dirty="0" smtClean="0">
                <a:solidFill>
                  <a:schemeClr val="bg1"/>
                </a:solidFill>
                <a:effectLst>
                  <a:outerShdw blurRad="38100" dist="38100" dir="2700000" algn="tl">
                    <a:srgbClr val="C0C0C0"/>
                  </a:outerShdw>
                </a:effectLst>
              </a:rPr>
              <a:t>Hybrid Projectile Project @UB</a:t>
            </a:r>
          </a:p>
        </p:txBody>
      </p:sp>
      <p:sp>
        <p:nvSpPr>
          <p:cNvPr id="8"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9" name="Slide Number Placeholder 2"/>
          <p:cNvSpPr>
            <a:spLocks noGrp="1"/>
          </p:cNvSpPr>
          <p:nvPr>
            <p:ph type="sldNum" sz="quarter" idx="12"/>
          </p:nvPr>
        </p:nvSpPr>
        <p:spPr>
          <a:xfrm>
            <a:off x="8839200" y="6686550"/>
            <a:ext cx="381000" cy="476250"/>
          </a:xfrm>
        </p:spPr>
        <p:txBody>
          <a:bodyPr/>
          <a:lstStyle/>
          <a:p>
            <a:pPr algn="l"/>
            <a:fld id="{86709689-65B2-4DF7-9AC3-E6D39567F09B}" type="slidenum">
              <a:rPr lang="en-US" sz="1000">
                <a:solidFill>
                  <a:srgbClr val="262626"/>
                </a:solidFill>
              </a:rPr>
              <a:pPr algn="l"/>
              <a:t>40</a:t>
            </a:fld>
            <a:endParaRPr lang="en-US" sz="1000">
              <a:solidFill>
                <a:srgbClr val="262626"/>
              </a:solidFill>
            </a:endParaRPr>
          </a:p>
        </p:txBody>
      </p:sp>
      <p:sp>
        <p:nvSpPr>
          <p:cNvPr id="10"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
        <p:nvSpPr>
          <p:cNvPr id="11" name="Rectangle 3"/>
          <p:cNvSpPr txBox="1">
            <a:spLocks/>
          </p:cNvSpPr>
          <p:nvPr/>
        </p:nvSpPr>
        <p:spPr bwMode="auto">
          <a:xfrm>
            <a:off x="457200" y="1600200"/>
            <a:ext cx="8229600" cy="4525963"/>
          </a:xfrm>
          <a:prstGeom prst="rect">
            <a:avLst/>
          </a:prstGeom>
          <a:noFill/>
          <a:ln w="9525">
            <a:noFill/>
            <a:miter lim="800000"/>
            <a:headEnd/>
            <a:tailEnd/>
          </a:ln>
        </p:spPr>
        <p:txBody>
          <a:bodyPr/>
          <a:lstStyle/>
          <a:p>
            <a:pPr marL="342900" indent="-342900" eaLnBrk="0" hangingPunct="0">
              <a:spcBef>
                <a:spcPct val="20000"/>
              </a:spcBef>
              <a:buFontTx/>
              <a:buChar char="•"/>
            </a:pPr>
            <a:r>
              <a:rPr lang="en-US" sz="2200"/>
              <a:t>Period: Aug. 1, 2008 ~ Dec. 31, 2008</a:t>
            </a:r>
          </a:p>
          <a:p>
            <a:pPr marL="342900" indent="-342900" eaLnBrk="0" hangingPunct="0">
              <a:spcBef>
                <a:spcPct val="20000"/>
              </a:spcBef>
              <a:buFontTx/>
              <a:buChar char="•"/>
            </a:pPr>
            <a:r>
              <a:rPr lang="en-US" sz="2200"/>
              <a:t>Amount: $ 20,000</a:t>
            </a:r>
          </a:p>
          <a:p>
            <a:pPr marL="342900" indent="-342900" eaLnBrk="0" hangingPunct="0">
              <a:spcBef>
                <a:spcPct val="20000"/>
              </a:spcBef>
              <a:buFontTx/>
              <a:buChar char="•"/>
            </a:pPr>
            <a:r>
              <a:rPr lang="en-US" sz="2200"/>
              <a:t>Members</a:t>
            </a:r>
          </a:p>
          <a:p>
            <a:pPr marL="342900" indent="-342900" eaLnBrk="0" hangingPunct="0">
              <a:spcBef>
                <a:spcPct val="20000"/>
              </a:spcBef>
              <a:buFont typeface="Arial" pitchFamily="34" charset="0"/>
              <a:buNone/>
            </a:pPr>
            <a:endParaRPr lang="en-US" sz="2200"/>
          </a:p>
        </p:txBody>
      </p:sp>
      <p:pic>
        <p:nvPicPr>
          <p:cNvPr id="48135" name="Picture 4"/>
          <p:cNvPicPr>
            <a:picLocks noChangeAspect="1" noChangeArrowheads="1"/>
          </p:cNvPicPr>
          <p:nvPr/>
        </p:nvPicPr>
        <p:blipFill>
          <a:blip r:embed="rId2"/>
          <a:srcRect/>
          <a:stretch>
            <a:fillRect/>
          </a:stretch>
        </p:blipFill>
        <p:spPr bwMode="auto">
          <a:xfrm>
            <a:off x="1981200" y="3048000"/>
            <a:ext cx="952500" cy="1333500"/>
          </a:xfrm>
          <a:prstGeom prst="rect">
            <a:avLst/>
          </a:prstGeom>
          <a:noFill/>
          <a:ln w="9525">
            <a:noFill/>
            <a:miter lim="800000"/>
            <a:headEnd/>
            <a:tailEnd/>
          </a:ln>
        </p:spPr>
      </p:pic>
      <p:pic>
        <p:nvPicPr>
          <p:cNvPr id="48136" name="Picture 5"/>
          <p:cNvPicPr>
            <a:picLocks noChangeAspect="1" noChangeArrowheads="1"/>
          </p:cNvPicPr>
          <p:nvPr/>
        </p:nvPicPr>
        <p:blipFill>
          <a:blip r:embed="rId3"/>
          <a:srcRect/>
          <a:stretch>
            <a:fillRect/>
          </a:stretch>
        </p:blipFill>
        <p:spPr bwMode="auto">
          <a:xfrm>
            <a:off x="609600" y="4800600"/>
            <a:ext cx="952500" cy="1333500"/>
          </a:xfrm>
          <a:prstGeom prst="rect">
            <a:avLst/>
          </a:prstGeom>
          <a:noFill/>
          <a:ln w="9525">
            <a:noFill/>
            <a:miter lim="800000"/>
            <a:headEnd/>
            <a:tailEnd/>
          </a:ln>
        </p:spPr>
      </p:pic>
      <p:pic>
        <p:nvPicPr>
          <p:cNvPr id="48137" name="Picture 6"/>
          <p:cNvPicPr>
            <a:picLocks noChangeAspect="1" noChangeArrowheads="1"/>
          </p:cNvPicPr>
          <p:nvPr/>
        </p:nvPicPr>
        <p:blipFill>
          <a:blip r:embed="rId4"/>
          <a:srcRect/>
          <a:stretch>
            <a:fillRect/>
          </a:stretch>
        </p:blipFill>
        <p:spPr bwMode="auto">
          <a:xfrm>
            <a:off x="5029200" y="4800600"/>
            <a:ext cx="952500" cy="1333500"/>
          </a:xfrm>
          <a:prstGeom prst="rect">
            <a:avLst/>
          </a:prstGeom>
          <a:noFill/>
          <a:ln w="9525">
            <a:noFill/>
            <a:miter lim="800000"/>
            <a:headEnd/>
            <a:tailEnd/>
          </a:ln>
        </p:spPr>
      </p:pic>
      <p:sp>
        <p:nvSpPr>
          <p:cNvPr id="48138" name="Text Box 7"/>
          <p:cNvSpPr txBox="1">
            <a:spLocks noChangeArrowheads="1"/>
          </p:cNvSpPr>
          <p:nvPr/>
        </p:nvSpPr>
        <p:spPr bwMode="auto">
          <a:xfrm>
            <a:off x="2971800" y="3084513"/>
            <a:ext cx="5807075" cy="1108075"/>
          </a:xfrm>
          <a:prstGeom prst="rect">
            <a:avLst/>
          </a:prstGeom>
          <a:noFill/>
          <a:ln w="9525">
            <a:noFill/>
            <a:miter lim="800000"/>
            <a:headEnd/>
            <a:tailEnd/>
          </a:ln>
        </p:spPr>
        <p:txBody>
          <a:bodyPr wrap="none">
            <a:spAutoFit/>
          </a:bodyPr>
          <a:lstStyle/>
          <a:p>
            <a:r>
              <a:rPr lang="en-US" sz="2200" b="1"/>
              <a:t>PI: Dr. Tarek Sobh</a:t>
            </a:r>
          </a:p>
          <a:p>
            <a:r>
              <a:rPr lang="en-US" sz="2200"/>
              <a:t>Vice President for Graduate Studies and Research</a:t>
            </a:r>
            <a:br>
              <a:rPr lang="en-US" sz="2200"/>
            </a:br>
            <a:r>
              <a:rPr lang="en-US" sz="2200"/>
              <a:t>Dean of the School of Engineering </a:t>
            </a:r>
          </a:p>
        </p:txBody>
      </p:sp>
      <p:sp>
        <p:nvSpPr>
          <p:cNvPr id="48139" name="Text Box 8"/>
          <p:cNvSpPr txBox="1">
            <a:spLocks noChangeArrowheads="1"/>
          </p:cNvSpPr>
          <p:nvPr/>
        </p:nvSpPr>
        <p:spPr bwMode="auto">
          <a:xfrm>
            <a:off x="6019800" y="4835525"/>
            <a:ext cx="3089275" cy="1108075"/>
          </a:xfrm>
          <a:prstGeom prst="rect">
            <a:avLst/>
          </a:prstGeom>
          <a:noFill/>
          <a:ln w="9525">
            <a:noFill/>
            <a:miter lim="800000"/>
            <a:headEnd/>
            <a:tailEnd/>
          </a:ln>
        </p:spPr>
        <p:txBody>
          <a:bodyPr wrap="none">
            <a:spAutoFit/>
          </a:bodyPr>
          <a:lstStyle/>
          <a:p>
            <a:r>
              <a:rPr lang="en-US" sz="2200" b="1"/>
              <a:t>CoPI: Dr. Jeongkyu Lee</a:t>
            </a:r>
          </a:p>
          <a:p>
            <a:r>
              <a:rPr lang="en-US" sz="2200"/>
              <a:t>Assistant Professor</a:t>
            </a:r>
          </a:p>
          <a:p>
            <a:r>
              <a:rPr lang="en-US" sz="2200"/>
              <a:t>Dept. of CSE </a:t>
            </a:r>
          </a:p>
        </p:txBody>
      </p:sp>
      <p:sp>
        <p:nvSpPr>
          <p:cNvPr id="48140" name="Text Box 9"/>
          <p:cNvSpPr txBox="1">
            <a:spLocks noChangeArrowheads="1"/>
          </p:cNvSpPr>
          <p:nvPr/>
        </p:nvSpPr>
        <p:spPr bwMode="auto">
          <a:xfrm>
            <a:off x="1600200" y="4800600"/>
            <a:ext cx="3381375" cy="1446213"/>
          </a:xfrm>
          <a:prstGeom prst="rect">
            <a:avLst/>
          </a:prstGeom>
          <a:noFill/>
          <a:ln w="9525">
            <a:noFill/>
            <a:miter lim="800000"/>
            <a:headEnd/>
            <a:tailEnd/>
          </a:ln>
        </p:spPr>
        <p:txBody>
          <a:bodyPr wrap="none">
            <a:spAutoFit/>
          </a:bodyPr>
          <a:lstStyle/>
          <a:p>
            <a:r>
              <a:rPr lang="en-US" sz="2200" b="1"/>
              <a:t>CoPI: Dr. Khaled Elleithy</a:t>
            </a:r>
            <a:r>
              <a:rPr lang="en-US" sz="2200"/>
              <a:t> </a:t>
            </a:r>
            <a:endParaRPr lang="en-US" sz="2200" b="1"/>
          </a:p>
          <a:p>
            <a:r>
              <a:rPr lang="en-US" sz="2200"/>
              <a:t>Professor of CSE</a:t>
            </a:r>
          </a:p>
          <a:p>
            <a:r>
              <a:rPr lang="en-US" sz="2200"/>
              <a:t>Associate Dean for </a:t>
            </a:r>
          </a:p>
          <a:p>
            <a:r>
              <a:rPr lang="en-US" sz="2200"/>
              <a:t>Graduate Programs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p:cNvSpPr>
          <p:nvPr>
            <p:ph type="title"/>
          </p:nvPr>
        </p:nvSpPr>
        <p:spPr>
          <a:xfrm>
            <a:off x="381000" y="-152400"/>
            <a:ext cx="8229600" cy="1143000"/>
          </a:xfrm>
        </p:spPr>
        <p:txBody>
          <a:bodyPr/>
          <a:lstStyle/>
          <a:p>
            <a:pPr eaLnBrk="1" hangingPunct="1">
              <a:defRPr/>
            </a:pPr>
            <a:r>
              <a:rPr lang="en-US" b="1" dirty="0" smtClean="0">
                <a:solidFill>
                  <a:schemeClr val="bg1"/>
                </a:solidFill>
                <a:effectLst>
                  <a:outerShdw blurRad="38100" dist="38100" dir="2700000" algn="tl">
                    <a:srgbClr val="C0C0C0"/>
                  </a:outerShdw>
                </a:effectLst>
              </a:rPr>
              <a:t>Overview</a:t>
            </a:r>
          </a:p>
        </p:txBody>
      </p:sp>
      <p:sp>
        <p:nvSpPr>
          <p:cNvPr id="6" name="Rectangle 4"/>
          <p:cNvSpPr txBox="1">
            <a:spLocks/>
          </p:cNvSpPr>
          <p:nvPr/>
        </p:nvSpPr>
        <p:spPr bwMode="auto">
          <a:xfrm>
            <a:off x="609600" y="1524000"/>
            <a:ext cx="8458200" cy="5029200"/>
          </a:xfrm>
          <a:prstGeom prst="rect">
            <a:avLst/>
          </a:prstGeom>
          <a:noFill/>
          <a:ln w="9525">
            <a:noFill/>
            <a:miter lim="800000"/>
            <a:headEnd/>
            <a:tailEnd/>
          </a:ln>
        </p:spPr>
        <p:txBody>
          <a:bodyPr/>
          <a:lstStyle/>
          <a:p>
            <a:pPr marL="609600" indent="-609600">
              <a:spcBef>
                <a:spcPct val="20000"/>
              </a:spcBef>
            </a:pPr>
            <a:endParaRPr lang="en-US">
              <a:solidFill>
                <a:srgbClr val="FFC000"/>
              </a:solidFill>
              <a:cs typeface="Times New Roman" pitchFamily="18" charset="0"/>
            </a:endParaRPr>
          </a:p>
        </p:txBody>
      </p:sp>
      <p:sp>
        <p:nvSpPr>
          <p:cNvPr id="8"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9" name="Slide Number Placeholder 2"/>
          <p:cNvSpPr>
            <a:spLocks noGrp="1"/>
          </p:cNvSpPr>
          <p:nvPr>
            <p:ph type="sldNum" sz="quarter" idx="12"/>
          </p:nvPr>
        </p:nvSpPr>
        <p:spPr>
          <a:xfrm>
            <a:off x="8839200" y="6686550"/>
            <a:ext cx="381000" cy="476250"/>
          </a:xfrm>
        </p:spPr>
        <p:txBody>
          <a:bodyPr/>
          <a:lstStyle/>
          <a:p>
            <a:pPr algn="l"/>
            <a:fld id="{5274231F-C04C-4D3C-AE8F-4F4478FFFB4C}" type="slidenum">
              <a:rPr lang="en-US" sz="1000">
                <a:solidFill>
                  <a:srgbClr val="262626"/>
                </a:solidFill>
              </a:rPr>
              <a:pPr algn="l"/>
              <a:t>41</a:t>
            </a:fld>
            <a:endParaRPr lang="en-US" sz="1000">
              <a:solidFill>
                <a:srgbClr val="262626"/>
              </a:solidFill>
            </a:endParaRPr>
          </a:p>
        </p:txBody>
      </p:sp>
      <p:sp>
        <p:nvSpPr>
          <p:cNvPr id="10"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graphicFrame>
        <p:nvGraphicFramePr>
          <p:cNvPr id="4098" name="Object 3"/>
          <p:cNvGraphicFramePr>
            <a:graphicFrameLocks noChangeAspect="1"/>
          </p:cNvGraphicFramePr>
          <p:nvPr/>
        </p:nvGraphicFramePr>
        <p:xfrm>
          <a:off x="838200" y="1223963"/>
          <a:ext cx="7924800" cy="5024437"/>
        </p:xfrm>
        <a:graphic>
          <a:graphicData uri="http://schemas.openxmlformats.org/presentationml/2006/ole">
            <p:oleObj spid="_x0000_s4098" r:id="rId3" imgW="5606280" imgH="3554280" progId="">
              <p:embed/>
            </p:oleObj>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p:cNvSpPr>
          <p:nvPr>
            <p:ph type="title"/>
          </p:nvPr>
        </p:nvSpPr>
        <p:spPr>
          <a:xfrm>
            <a:off x="457200" y="152400"/>
            <a:ext cx="8229600" cy="1143000"/>
          </a:xfrm>
        </p:spPr>
        <p:txBody>
          <a:bodyPr/>
          <a:lstStyle/>
          <a:p>
            <a:pPr eaLnBrk="1" hangingPunct="1">
              <a:defRPr/>
            </a:pPr>
            <a:r>
              <a:rPr lang="en-US" sz="4000" b="1" dirty="0" smtClean="0">
                <a:solidFill>
                  <a:schemeClr val="bg1"/>
                </a:solidFill>
                <a:effectLst>
                  <a:outerShdw blurRad="38100" dist="38100" dir="2700000" algn="tl">
                    <a:srgbClr val="C0C0C0"/>
                  </a:outerShdw>
                </a:effectLst>
              </a:rPr>
              <a:t>Work Tasks</a:t>
            </a:r>
          </a:p>
        </p:txBody>
      </p:sp>
      <p:sp>
        <p:nvSpPr>
          <p:cNvPr id="49155" name="Rectangle 4"/>
          <p:cNvSpPr txBox="1">
            <a:spLocks/>
          </p:cNvSpPr>
          <p:nvPr/>
        </p:nvSpPr>
        <p:spPr bwMode="auto">
          <a:xfrm>
            <a:off x="533400" y="2133600"/>
            <a:ext cx="8610600" cy="5029200"/>
          </a:xfrm>
          <a:prstGeom prst="rect">
            <a:avLst/>
          </a:prstGeom>
          <a:noFill/>
          <a:ln w="9525">
            <a:noFill/>
            <a:miter lim="800000"/>
            <a:headEnd/>
            <a:tailEnd/>
          </a:ln>
        </p:spPr>
        <p:txBody>
          <a:bodyPr/>
          <a:lstStyle/>
          <a:p>
            <a:r>
              <a:rPr lang="en-US" sz="2800" b="1">
                <a:solidFill>
                  <a:srgbClr val="FFC000"/>
                </a:solidFill>
              </a:rPr>
              <a:t>Task #1</a:t>
            </a:r>
            <a:r>
              <a:rPr lang="en-US" sz="2800">
                <a:solidFill>
                  <a:srgbClr val="FFC000"/>
                </a:solidFill>
              </a:rPr>
              <a:t>: Investigation Wireless transmitters and Receivers</a:t>
            </a:r>
          </a:p>
          <a:p>
            <a:endParaRPr lang="en-US" sz="2800" b="1">
              <a:solidFill>
                <a:srgbClr val="FFC000"/>
              </a:solidFill>
            </a:endParaRPr>
          </a:p>
          <a:p>
            <a:r>
              <a:rPr lang="en-US" sz="2800" b="1">
                <a:solidFill>
                  <a:srgbClr val="FFC000"/>
                </a:solidFill>
              </a:rPr>
              <a:t>Task #2</a:t>
            </a:r>
            <a:r>
              <a:rPr lang="en-US" sz="2800">
                <a:solidFill>
                  <a:srgbClr val="FFC000"/>
                </a:solidFill>
              </a:rPr>
              <a:t>: System Implementation </a:t>
            </a:r>
          </a:p>
          <a:p>
            <a:endParaRPr lang="en-US" sz="2800" b="1">
              <a:solidFill>
                <a:srgbClr val="FFC000"/>
              </a:solidFill>
            </a:endParaRPr>
          </a:p>
          <a:p>
            <a:r>
              <a:rPr lang="en-US" sz="2800" b="1">
                <a:solidFill>
                  <a:srgbClr val="FFC000"/>
                </a:solidFill>
              </a:rPr>
              <a:t>Task #3</a:t>
            </a:r>
            <a:r>
              <a:rPr lang="en-US" sz="2800">
                <a:solidFill>
                  <a:srgbClr val="FFC000"/>
                </a:solidFill>
              </a:rPr>
              <a:t>: Wireless Camera Component </a:t>
            </a:r>
          </a:p>
          <a:p>
            <a:endParaRPr lang="en-US" sz="2800" b="1">
              <a:solidFill>
                <a:srgbClr val="FFC000"/>
              </a:solidFill>
            </a:endParaRPr>
          </a:p>
          <a:p>
            <a:r>
              <a:rPr lang="en-US" sz="2800" b="1">
                <a:solidFill>
                  <a:srgbClr val="FFC000"/>
                </a:solidFill>
              </a:rPr>
              <a:t>Task #4</a:t>
            </a:r>
            <a:r>
              <a:rPr lang="en-US" sz="2800">
                <a:solidFill>
                  <a:srgbClr val="FFC000"/>
                </a:solidFill>
              </a:rPr>
              <a:t>: Demonstrations </a:t>
            </a:r>
          </a:p>
        </p:txBody>
      </p:sp>
      <p:sp>
        <p:nvSpPr>
          <p:cNvPr id="8"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9" name="Slide Number Placeholder 2"/>
          <p:cNvSpPr>
            <a:spLocks noGrp="1"/>
          </p:cNvSpPr>
          <p:nvPr>
            <p:ph type="sldNum" sz="quarter" idx="12"/>
          </p:nvPr>
        </p:nvSpPr>
        <p:spPr>
          <a:xfrm>
            <a:off x="8839200" y="6686550"/>
            <a:ext cx="381000" cy="476250"/>
          </a:xfrm>
        </p:spPr>
        <p:txBody>
          <a:bodyPr/>
          <a:lstStyle/>
          <a:p>
            <a:pPr algn="l"/>
            <a:fld id="{44DC5EDD-861C-4D20-8270-4D97DE38052E}" type="slidenum">
              <a:rPr lang="en-US" sz="1000">
                <a:solidFill>
                  <a:srgbClr val="262626"/>
                </a:solidFill>
              </a:rPr>
              <a:pPr algn="l"/>
              <a:t>42</a:t>
            </a:fld>
            <a:endParaRPr lang="en-US" sz="1000">
              <a:solidFill>
                <a:srgbClr val="262626"/>
              </a:solidFill>
            </a:endParaRPr>
          </a:p>
        </p:txBody>
      </p:sp>
      <p:sp>
        <p:nvSpPr>
          <p:cNvPr id="10"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p:cNvSpPr>
          <p:nvPr>
            <p:ph type="title"/>
          </p:nvPr>
        </p:nvSpPr>
        <p:spPr>
          <a:xfrm>
            <a:off x="457200" y="152400"/>
            <a:ext cx="8229600" cy="1143000"/>
          </a:xfrm>
        </p:spPr>
        <p:txBody>
          <a:bodyPr/>
          <a:lstStyle/>
          <a:p>
            <a:pPr eaLnBrk="1" hangingPunct="1">
              <a:defRPr/>
            </a:pPr>
            <a:r>
              <a:rPr lang="en-US" sz="4000" b="1" dirty="0" smtClean="0">
                <a:solidFill>
                  <a:schemeClr val="bg1"/>
                </a:solidFill>
                <a:effectLst>
                  <a:outerShdw blurRad="38100" dist="38100" dir="2700000" algn="tl">
                    <a:srgbClr val="C0C0C0"/>
                  </a:outerShdw>
                </a:effectLst>
              </a:rPr>
              <a:t>Overview of Wireless Camera Component</a:t>
            </a:r>
          </a:p>
        </p:txBody>
      </p:sp>
      <p:sp>
        <p:nvSpPr>
          <p:cNvPr id="6" name="Rectangle 4"/>
          <p:cNvSpPr txBox="1">
            <a:spLocks/>
          </p:cNvSpPr>
          <p:nvPr/>
        </p:nvSpPr>
        <p:spPr bwMode="auto">
          <a:xfrm>
            <a:off x="609600" y="1524000"/>
            <a:ext cx="8458200" cy="5029200"/>
          </a:xfrm>
          <a:prstGeom prst="rect">
            <a:avLst/>
          </a:prstGeom>
          <a:noFill/>
          <a:ln w="9525">
            <a:noFill/>
            <a:miter lim="800000"/>
            <a:headEnd/>
            <a:tailEnd/>
          </a:ln>
        </p:spPr>
        <p:txBody>
          <a:bodyPr/>
          <a:lstStyle/>
          <a:p>
            <a:pPr marL="609600" indent="-609600">
              <a:spcBef>
                <a:spcPct val="20000"/>
              </a:spcBef>
            </a:pPr>
            <a:endParaRPr lang="en-US">
              <a:solidFill>
                <a:srgbClr val="FFC000"/>
              </a:solidFill>
              <a:cs typeface="Times New Roman" pitchFamily="18" charset="0"/>
            </a:endParaRPr>
          </a:p>
        </p:txBody>
      </p:sp>
      <p:sp>
        <p:nvSpPr>
          <p:cNvPr id="8"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9" name="Slide Number Placeholder 2"/>
          <p:cNvSpPr>
            <a:spLocks noGrp="1"/>
          </p:cNvSpPr>
          <p:nvPr>
            <p:ph type="sldNum" sz="quarter" idx="12"/>
          </p:nvPr>
        </p:nvSpPr>
        <p:spPr>
          <a:xfrm>
            <a:off x="8839200" y="6686550"/>
            <a:ext cx="381000" cy="476250"/>
          </a:xfrm>
        </p:spPr>
        <p:txBody>
          <a:bodyPr/>
          <a:lstStyle/>
          <a:p>
            <a:pPr algn="l"/>
            <a:fld id="{F686DBA3-7F96-461C-81C0-E4776CB5D2AA}" type="slidenum">
              <a:rPr lang="en-US" sz="1000">
                <a:solidFill>
                  <a:srgbClr val="262626"/>
                </a:solidFill>
              </a:rPr>
              <a:pPr algn="l"/>
              <a:t>43</a:t>
            </a:fld>
            <a:endParaRPr lang="en-US" sz="1000">
              <a:solidFill>
                <a:srgbClr val="262626"/>
              </a:solidFill>
            </a:endParaRPr>
          </a:p>
        </p:txBody>
      </p:sp>
      <p:sp>
        <p:nvSpPr>
          <p:cNvPr id="10"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graphicFrame>
        <p:nvGraphicFramePr>
          <p:cNvPr id="5122" name="Object 2"/>
          <p:cNvGraphicFramePr>
            <a:graphicFrameLocks noChangeAspect="1"/>
          </p:cNvGraphicFramePr>
          <p:nvPr/>
        </p:nvGraphicFramePr>
        <p:xfrm>
          <a:off x="685800" y="1295400"/>
          <a:ext cx="8229600" cy="5029200"/>
        </p:xfrm>
        <a:graphic>
          <a:graphicData uri="http://schemas.openxmlformats.org/presentationml/2006/ole">
            <p:oleObj spid="_x0000_s5122" name="Visio" r:id="rId3" imgW="5002911" imgH="3188208" progId="">
              <p:embed/>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p:cNvSpPr>
          <p:nvPr>
            <p:ph type="title"/>
          </p:nvPr>
        </p:nvSpPr>
        <p:spPr>
          <a:xfrm>
            <a:off x="685800" y="152400"/>
            <a:ext cx="8229600" cy="1143000"/>
          </a:xfrm>
        </p:spPr>
        <p:txBody>
          <a:bodyPr/>
          <a:lstStyle/>
          <a:p>
            <a:pPr eaLnBrk="1" hangingPunct="1">
              <a:defRPr/>
            </a:pPr>
            <a:r>
              <a:rPr lang="en-US" sz="4000" b="1" dirty="0" smtClean="0">
                <a:solidFill>
                  <a:schemeClr val="bg1"/>
                </a:solidFill>
                <a:effectLst>
                  <a:outerShdw blurRad="38100" dist="38100" dir="2700000" algn="tl">
                    <a:srgbClr val="C0C0C0"/>
                  </a:outerShdw>
                </a:effectLst>
              </a:rPr>
              <a:t>Integration of Wireless Camera with Dummy Projectile</a:t>
            </a:r>
          </a:p>
        </p:txBody>
      </p:sp>
      <p:sp>
        <p:nvSpPr>
          <p:cNvPr id="6" name="Rectangle 4"/>
          <p:cNvSpPr txBox="1">
            <a:spLocks/>
          </p:cNvSpPr>
          <p:nvPr/>
        </p:nvSpPr>
        <p:spPr bwMode="auto">
          <a:xfrm>
            <a:off x="609600" y="1524000"/>
            <a:ext cx="8458200" cy="5029200"/>
          </a:xfrm>
          <a:prstGeom prst="rect">
            <a:avLst/>
          </a:prstGeom>
          <a:noFill/>
          <a:ln w="9525">
            <a:noFill/>
            <a:miter lim="800000"/>
            <a:headEnd/>
            <a:tailEnd/>
          </a:ln>
        </p:spPr>
        <p:txBody>
          <a:bodyPr/>
          <a:lstStyle/>
          <a:p>
            <a:pPr marL="609600" indent="-609600">
              <a:spcBef>
                <a:spcPct val="20000"/>
              </a:spcBef>
            </a:pPr>
            <a:endParaRPr lang="en-US">
              <a:solidFill>
                <a:srgbClr val="FFC000"/>
              </a:solidFill>
              <a:cs typeface="Times New Roman" pitchFamily="18" charset="0"/>
            </a:endParaRPr>
          </a:p>
        </p:txBody>
      </p:sp>
      <p:sp>
        <p:nvSpPr>
          <p:cNvPr id="8"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9" name="Slide Number Placeholder 2"/>
          <p:cNvSpPr>
            <a:spLocks noGrp="1"/>
          </p:cNvSpPr>
          <p:nvPr>
            <p:ph type="sldNum" sz="quarter" idx="12"/>
          </p:nvPr>
        </p:nvSpPr>
        <p:spPr>
          <a:xfrm>
            <a:off x="8839200" y="6686550"/>
            <a:ext cx="381000" cy="476250"/>
          </a:xfrm>
        </p:spPr>
        <p:txBody>
          <a:bodyPr/>
          <a:lstStyle/>
          <a:p>
            <a:pPr algn="l"/>
            <a:fld id="{92452B14-4277-4575-9C9F-1D8829A0BD25}" type="slidenum">
              <a:rPr lang="en-US" sz="1000">
                <a:solidFill>
                  <a:srgbClr val="262626"/>
                </a:solidFill>
              </a:rPr>
              <a:pPr algn="l"/>
              <a:t>44</a:t>
            </a:fld>
            <a:endParaRPr lang="en-US" sz="1000">
              <a:solidFill>
                <a:srgbClr val="262626"/>
              </a:solidFill>
            </a:endParaRPr>
          </a:p>
        </p:txBody>
      </p:sp>
      <p:sp>
        <p:nvSpPr>
          <p:cNvPr id="10"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graphicFrame>
        <p:nvGraphicFramePr>
          <p:cNvPr id="6146" name="Object 2"/>
          <p:cNvGraphicFramePr>
            <a:graphicFrameLocks noChangeAspect="1"/>
          </p:cNvGraphicFramePr>
          <p:nvPr/>
        </p:nvGraphicFramePr>
        <p:xfrm>
          <a:off x="685800" y="1676400"/>
          <a:ext cx="8229600" cy="4572000"/>
        </p:xfrm>
        <a:graphic>
          <a:graphicData uri="http://schemas.openxmlformats.org/presentationml/2006/ole">
            <p:oleObj spid="_x0000_s6146" name="Visio" r:id="rId3" imgW="6139053" imgH="2874645" progId="">
              <p:embed/>
            </p:oleObj>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p:cNvSpPr>
          <p:nvPr>
            <p:ph type="title"/>
          </p:nvPr>
        </p:nvSpPr>
        <p:spPr>
          <a:xfrm>
            <a:off x="457200" y="152400"/>
            <a:ext cx="8534400" cy="1143000"/>
          </a:xfrm>
        </p:spPr>
        <p:txBody>
          <a:bodyPr/>
          <a:lstStyle/>
          <a:p>
            <a:pPr eaLnBrk="1" hangingPunct="1">
              <a:defRPr/>
            </a:pPr>
            <a:r>
              <a:rPr lang="en-US" sz="4000" b="1" dirty="0" smtClean="0">
                <a:solidFill>
                  <a:schemeClr val="bg1"/>
                </a:solidFill>
                <a:effectLst>
                  <a:outerShdw blurRad="38100" dist="38100" dir="2700000" algn="tl">
                    <a:srgbClr val="C0C0C0"/>
                  </a:outerShdw>
                </a:effectLst>
              </a:rPr>
              <a:t>Demo 1: Wireless Camera Component</a:t>
            </a:r>
          </a:p>
        </p:txBody>
      </p:sp>
      <p:sp>
        <p:nvSpPr>
          <p:cNvPr id="6" name="Rectangle 4"/>
          <p:cNvSpPr txBox="1">
            <a:spLocks/>
          </p:cNvSpPr>
          <p:nvPr/>
        </p:nvSpPr>
        <p:spPr bwMode="auto">
          <a:xfrm>
            <a:off x="533400" y="1447800"/>
            <a:ext cx="8686800" cy="5105400"/>
          </a:xfrm>
          <a:prstGeom prst="rect">
            <a:avLst/>
          </a:prstGeom>
          <a:noFill/>
          <a:ln w="9525">
            <a:noFill/>
            <a:miter lim="800000"/>
            <a:headEnd/>
            <a:tailEnd/>
          </a:ln>
        </p:spPr>
        <p:txBody>
          <a:bodyPr/>
          <a:lstStyle/>
          <a:p>
            <a:pPr>
              <a:buFont typeface="Arial" pitchFamily="34" charset="0"/>
              <a:buChar char="•"/>
            </a:pPr>
            <a:r>
              <a:rPr lang="en-US" altLang="ko-KR" sz="2200">
                <a:solidFill>
                  <a:srgbClr val="FFC000"/>
                </a:solidFill>
                <a:ea typeface="굴림" pitchFamily="34" charset="-127"/>
              </a:rPr>
              <a:t> When: February 27, 2009 2:30 PM ~ 3:30 PM</a:t>
            </a:r>
          </a:p>
          <a:p>
            <a:pPr>
              <a:buFont typeface="Arial" pitchFamily="34" charset="0"/>
              <a:buChar char="•"/>
            </a:pPr>
            <a:r>
              <a:rPr lang="en-US" altLang="ko-KR" sz="2200">
                <a:solidFill>
                  <a:srgbClr val="FFC000"/>
                </a:solidFill>
                <a:ea typeface="굴림" pitchFamily="34" charset="-127"/>
              </a:rPr>
              <a:t> Where: Seaside Park, Bridgeport, Connecticut</a:t>
            </a:r>
          </a:p>
          <a:p>
            <a:pPr>
              <a:buFont typeface="Arial" pitchFamily="34" charset="0"/>
              <a:buChar char="•"/>
            </a:pPr>
            <a:r>
              <a:rPr lang="en-US" altLang="ko-KR" sz="2200">
                <a:solidFill>
                  <a:srgbClr val="FFC000"/>
                </a:solidFill>
                <a:ea typeface="굴림" pitchFamily="34" charset="-127"/>
              </a:rPr>
              <a:t> Car 1 (Blue): Base station including laptop, video receiver, </a:t>
            </a:r>
          </a:p>
          <a:p>
            <a:r>
              <a:rPr lang="en-US" altLang="ko-KR" sz="2200">
                <a:solidFill>
                  <a:srgbClr val="FFC000"/>
                </a:solidFill>
                <a:ea typeface="굴림" pitchFamily="34" charset="-127"/>
              </a:rPr>
              <a:t>  and converter</a:t>
            </a:r>
          </a:p>
          <a:p>
            <a:pPr>
              <a:buFont typeface="Arial" pitchFamily="34" charset="0"/>
              <a:buChar char="•"/>
            </a:pPr>
            <a:r>
              <a:rPr lang="en-US" altLang="ko-KR" sz="2200">
                <a:solidFill>
                  <a:srgbClr val="FFC000"/>
                </a:solidFill>
                <a:ea typeface="굴림" pitchFamily="34" charset="-127"/>
              </a:rPr>
              <a:t> Car 2 (Red): Dummy projectile including wireless camera and battery</a:t>
            </a:r>
          </a:p>
          <a:p>
            <a:pPr>
              <a:spcBef>
                <a:spcPct val="20000"/>
              </a:spcBef>
            </a:pPr>
            <a:endParaRPr lang="en-US">
              <a:solidFill>
                <a:srgbClr val="FFC000"/>
              </a:solidFill>
              <a:cs typeface="Times New Roman" pitchFamily="18" charset="0"/>
            </a:endParaRPr>
          </a:p>
        </p:txBody>
      </p:sp>
      <p:sp>
        <p:nvSpPr>
          <p:cNvPr id="8"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9" name="Slide Number Placeholder 2"/>
          <p:cNvSpPr>
            <a:spLocks noGrp="1"/>
          </p:cNvSpPr>
          <p:nvPr>
            <p:ph type="sldNum" sz="quarter" idx="12"/>
          </p:nvPr>
        </p:nvSpPr>
        <p:spPr>
          <a:xfrm>
            <a:off x="8839200" y="6686550"/>
            <a:ext cx="381000" cy="476250"/>
          </a:xfrm>
        </p:spPr>
        <p:txBody>
          <a:bodyPr/>
          <a:lstStyle/>
          <a:p>
            <a:pPr algn="l"/>
            <a:fld id="{A60B20E5-9C66-459B-AADE-096B3E0DB63C}" type="slidenum">
              <a:rPr lang="en-US" sz="1000">
                <a:solidFill>
                  <a:srgbClr val="262626"/>
                </a:solidFill>
              </a:rPr>
              <a:pPr algn="l"/>
              <a:t>45</a:t>
            </a:fld>
            <a:endParaRPr lang="en-US" sz="1000">
              <a:solidFill>
                <a:srgbClr val="262626"/>
              </a:solidFill>
            </a:endParaRPr>
          </a:p>
        </p:txBody>
      </p:sp>
      <p:sp>
        <p:nvSpPr>
          <p:cNvPr id="10"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graphicFrame>
        <p:nvGraphicFramePr>
          <p:cNvPr id="7170" name="Object 2"/>
          <p:cNvGraphicFramePr>
            <a:graphicFrameLocks noChangeAspect="1"/>
          </p:cNvGraphicFramePr>
          <p:nvPr/>
        </p:nvGraphicFramePr>
        <p:xfrm>
          <a:off x="1066800" y="3352800"/>
          <a:ext cx="7162800" cy="3106738"/>
        </p:xfrm>
        <a:graphic>
          <a:graphicData uri="http://schemas.openxmlformats.org/presentationml/2006/ole">
            <p:oleObj spid="_x0000_s7170" name="Visio" r:id="rId3" imgW="4726305" imgH="2438019" progId="">
              <p:embed/>
            </p:oleObj>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p:cNvSpPr>
          <p:nvPr>
            <p:ph type="title"/>
          </p:nvPr>
        </p:nvSpPr>
        <p:spPr>
          <a:xfrm>
            <a:off x="457200" y="152400"/>
            <a:ext cx="8229600" cy="1143000"/>
          </a:xfrm>
        </p:spPr>
        <p:txBody>
          <a:bodyPr/>
          <a:lstStyle/>
          <a:p>
            <a:pPr eaLnBrk="1" hangingPunct="1">
              <a:defRPr/>
            </a:pPr>
            <a:r>
              <a:rPr lang="en-US" sz="4000" b="1" dirty="0" smtClean="0">
                <a:solidFill>
                  <a:schemeClr val="bg1"/>
                </a:solidFill>
                <a:effectLst>
                  <a:outerShdw blurRad="38100" dist="38100" dir="2700000" algn="tl">
                    <a:srgbClr val="C0C0C0"/>
                  </a:outerShdw>
                </a:effectLst>
              </a:rPr>
              <a:t>Demo 2:Integration of all components </a:t>
            </a:r>
          </a:p>
        </p:txBody>
      </p:sp>
      <p:sp>
        <p:nvSpPr>
          <p:cNvPr id="6" name="Rectangle 4"/>
          <p:cNvSpPr txBox="1">
            <a:spLocks/>
          </p:cNvSpPr>
          <p:nvPr/>
        </p:nvSpPr>
        <p:spPr bwMode="auto">
          <a:xfrm>
            <a:off x="457200" y="1524000"/>
            <a:ext cx="8610600" cy="5029200"/>
          </a:xfrm>
          <a:prstGeom prst="rect">
            <a:avLst/>
          </a:prstGeom>
          <a:noFill/>
          <a:ln w="9525">
            <a:noFill/>
            <a:miter lim="800000"/>
            <a:headEnd/>
            <a:tailEnd/>
          </a:ln>
        </p:spPr>
        <p:txBody>
          <a:bodyPr/>
          <a:lstStyle/>
          <a:p>
            <a:pPr>
              <a:lnSpc>
                <a:spcPct val="90000"/>
              </a:lnSpc>
              <a:buFont typeface="Arial" pitchFamily="34" charset="0"/>
              <a:buChar char="•"/>
            </a:pPr>
            <a:r>
              <a:rPr lang="en-US" altLang="ko-KR">
                <a:solidFill>
                  <a:srgbClr val="FFC000"/>
                </a:solidFill>
                <a:ea typeface="굴림" pitchFamily="34" charset="-127"/>
              </a:rPr>
              <a:t> When: March 12, 2009 3:00 PM ~ 4:00 PM</a:t>
            </a:r>
          </a:p>
          <a:p>
            <a:pPr>
              <a:lnSpc>
                <a:spcPct val="90000"/>
              </a:lnSpc>
              <a:buFont typeface="Arial" pitchFamily="34" charset="0"/>
              <a:buChar char="•"/>
            </a:pPr>
            <a:r>
              <a:rPr lang="en-US" altLang="ko-KR">
                <a:solidFill>
                  <a:srgbClr val="FFC000"/>
                </a:solidFill>
                <a:ea typeface="굴림" pitchFamily="34" charset="-127"/>
              </a:rPr>
              <a:t> Where: Wireless Mobile laboratory, University of Bridgeport, CT</a:t>
            </a:r>
          </a:p>
          <a:p>
            <a:pPr>
              <a:lnSpc>
                <a:spcPct val="90000"/>
              </a:lnSpc>
              <a:buFont typeface="Arial" pitchFamily="34" charset="0"/>
              <a:buChar char="•"/>
            </a:pPr>
            <a:r>
              <a:rPr lang="en-US" altLang="ko-KR">
                <a:solidFill>
                  <a:srgbClr val="FFC000"/>
                </a:solidFill>
                <a:ea typeface="굴림" pitchFamily="34" charset="-127"/>
              </a:rPr>
              <a:t> Base Station: control software, displaying and processing software</a:t>
            </a:r>
          </a:p>
          <a:p>
            <a:pPr>
              <a:lnSpc>
                <a:spcPct val="90000"/>
              </a:lnSpc>
              <a:buFont typeface="Arial" pitchFamily="34" charset="0"/>
              <a:buChar char="•"/>
            </a:pPr>
            <a:r>
              <a:rPr lang="en-US" altLang="ko-KR">
                <a:solidFill>
                  <a:srgbClr val="FFC000"/>
                </a:solidFill>
                <a:ea typeface="굴림" pitchFamily="34" charset="-127"/>
              </a:rPr>
              <a:t> Wireless Component: transmitter, receiver, and control motors</a:t>
            </a:r>
          </a:p>
          <a:p>
            <a:pPr>
              <a:lnSpc>
                <a:spcPct val="90000"/>
              </a:lnSpc>
              <a:buFont typeface="Arial" pitchFamily="34" charset="0"/>
              <a:buChar char="•"/>
            </a:pPr>
            <a:r>
              <a:rPr lang="en-US" altLang="ko-KR">
                <a:solidFill>
                  <a:srgbClr val="FFC000"/>
                </a:solidFill>
                <a:ea typeface="굴림" pitchFamily="34" charset="-127"/>
              </a:rPr>
              <a:t> Dummy Projectile: wireless camera and battery</a:t>
            </a:r>
            <a:endParaRPr lang="en-US">
              <a:solidFill>
                <a:srgbClr val="FFC000"/>
              </a:solidFill>
            </a:endParaRPr>
          </a:p>
          <a:p>
            <a:pPr>
              <a:spcBef>
                <a:spcPct val="20000"/>
              </a:spcBef>
            </a:pPr>
            <a:endParaRPr lang="en-US">
              <a:solidFill>
                <a:srgbClr val="FFC000"/>
              </a:solidFill>
              <a:cs typeface="Times New Roman" pitchFamily="18" charset="0"/>
            </a:endParaRPr>
          </a:p>
        </p:txBody>
      </p:sp>
      <p:sp>
        <p:nvSpPr>
          <p:cNvPr id="8"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9" name="Slide Number Placeholder 2"/>
          <p:cNvSpPr>
            <a:spLocks noGrp="1"/>
          </p:cNvSpPr>
          <p:nvPr>
            <p:ph type="sldNum" sz="quarter" idx="12"/>
          </p:nvPr>
        </p:nvSpPr>
        <p:spPr>
          <a:xfrm>
            <a:off x="8839200" y="6686550"/>
            <a:ext cx="381000" cy="476250"/>
          </a:xfrm>
        </p:spPr>
        <p:txBody>
          <a:bodyPr/>
          <a:lstStyle/>
          <a:p>
            <a:pPr algn="l"/>
            <a:fld id="{86BDA6C6-8955-413E-8A28-F566B706A11B}" type="slidenum">
              <a:rPr lang="en-US" sz="1000">
                <a:solidFill>
                  <a:srgbClr val="262626"/>
                </a:solidFill>
              </a:rPr>
              <a:pPr algn="l"/>
              <a:t>46</a:t>
            </a:fld>
            <a:endParaRPr lang="en-US" sz="1000">
              <a:solidFill>
                <a:srgbClr val="262626"/>
              </a:solidFill>
            </a:endParaRPr>
          </a:p>
        </p:txBody>
      </p:sp>
      <p:sp>
        <p:nvSpPr>
          <p:cNvPr id="10"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graphicFrame>
        <p:nvGraphicFramePr>
          <p:cNvPr id="8194" name="Object 2"/>
          <p:cNvGraphicFramePr>
            <a:graphicFrameLocks noChangeAspect="1"/>
          </p:cNvGraphicFramePr>
          <p:nvPr/>
        </p:nvGraphicFramePr>
        <p:xfrm>
          <a:off x="838200" y="3352800"/>
          <a:ext cx="7924800" cy="2994025"/>
        </p:xfrm>
        <a:graphic>
          <a:graphicData uri="http://schemas.openxmlformats.org/presentationml/2006/ole">
            <p:oleObj spid="_x0000_s8194" name="Visio" r:id="rId3" imgW="6746748" imgH="3129534" progId="">
              <p:embed/>
            </p:oleObj>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p:cNvSpPr>
          <p:nvPr>
            <p:ph type="title"/>
          </p:nvPr>
        </p:nvSpPr>
        <p:spPr>
          <a:xfrm>
            <a:off x="457200" y="152400"/>
            <a:ext cx="8229600" cy="1143000"/>
          </a:xfrm>
        </p:spPr>
        <p:txBody>
          <a:bodyPr/>
          <a:lstStyle/>
          <a:p>
            <a:pPr eaLnBrk="1" hangingPunct="1">
              <a:defRPr/>
            </a:pPr>
            <a:r>
              <a:rPr lang="en-US" sz="4000" b="1" dirty="0" smtClean="0">
                <a:solidFill>
                  <a:schemeClr val="bg1"/>
                </a:solidFill>
                <a:effectLst>
                  <a:outerShdw blurRad="38100" dist="38100" dir="2700000" algn="tl">
                    <a:srgbClr val="C0C0C0"/>
                  </a:outerShdw>
                </a:effectLst>
              </a:rPr>
              <a:t>Prototype</a:t>
            </a:r>
          </a:p>
        </p:txBody>
      </p:sp>
      <p:sp>
        <p:nvSpPr>
          <p:cNvPr id="6" name="Rectangle 4"/>
          <p:cNvSpPr txBox="1">
            <a:spLocks/>
          </p:cNvSpPr>
          <p:nvPr/>
        </p:nvSpPr>
        <p:spPr bwMode="auto">
          <a:xfrm>
            <a:off x="609600" y="1524000"/>
            <a:ext cx="8458200" cy="5029200"/>
          </a:xfrm>
          <a:prstGeom prst="rect">
            <a:avLst/>
          </a:prstGeom>
          <a:noFill/>
          <a:ln w="9525">
            <a:noFill/>
            <a:miter lim="800000"/>
            <a:headEnd/>
            <a:tailEnd/>
          </a:ln>
        </p:spPr>
        <p:txBody>
          <a:bodyPr/>
          <a:lstStyle/>
          <a:p>
            <a:pPr>
              <a:defRPr/>
            </a:pPr>
            <a:r>
              <a:rPr lang="en-US" sz="2800" dirty="0">
                <a:solidFill>
                  <a:srgbClr val="FFC000"/>
                </a:solidFill>
              </a:rPr>
              <a:t>A prototype was implemented which demonstrates the following functions:</a:t>
            </a:r>
          </a:p>
          <a:p>
            <a:pPr marL="457200" indent="-457200">
              <a:buFont typeface="+mj-lt"/>
              <a:buAutoNum type="arabicPeriod"/>
              <a:defRPr/>
            </a:pPr>
            <a:r>
              <a:rPr lang="en-US" sz="2800" dirty="0">
                <a:solidFill>
                  <a:srgbClr val="FFC000"/>
                </a:solidFill>
              </a:rPr>
              <a:t>A wireless camera sends a signal to the base station.</a:t>
            </a:r>
          </a:p>
          <a:p>
            <a:pPr marL="457200" indent="-457200">
              <a:buFont typeface="+mj-lt"/>
              <a:buAutoNum type="arabicPeriod"/>
              <a:defRPr/>
            </a:pPr>
            <a:r>
              <a:rPr lang="en-US" sz="2800" dirty="0">
                <a:solidFill>
                  <a:srgbClr val="FFC000"/>
                </a:solidFill>
              </a:rPr>
              <a:t>The base station sends a wireless signal to the control circuitry of the motors installed in the projectile.</a:t>
            </a:r>
          </a:p>
          <a:p>
            <a:pPr marL="457200" indent="-457200">
              <a:buFont typeface="+mj-lt"/>
              <a:buAutoNum type="arabicPeriod"/>
              <a:defRPr/>
            </a:pPr>
            <a:r>
              <a:rPr lang="en-US" sz="2800" dirty="0">
                <a:solidFill>
                  <a:srgbClr val="FFC000"/>
                </a:solidFill>
              </a:rPr>
              <a:t>The control circuitry advances the steppers motors forward or backward to control the wings of the projectile.</a:t>
            </a:r>
          </a:p>
        </p:txBody>
      </p:sp>
      <p:sp>
        <p:nvSpPr>
          <p:cNvPr id="8"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9" name="Slide Number Placeholder 2"/>
          <p:cNvSpPr>
            <a:spLocks noGrp="1"/>
          </p:cNvSpPr>
          <p:nvPr>
            <p:ph type="sldNum" sz="quarter" idx="12"/>
          </p:nvPr>
        </p:nvSpPr>
        <p:spPr>
          <a:xfrm>
            <a:off x="8839200" y="6686550"/>
            <a:ext cx="381000" cy="476250"/>
          </a:xfrm>
        </p:spPr>
        <p:txBody>
          <a:bodyPr/>
          <a:lstStyle/>
          <a:p>
            <a:pPr algn="l"/>
            <a:fld id="{9D6BEC2A-568B-47EF-9C4F-31B7C217828A}" type="slidenum">
              <a:rPr lang="en-US" sz="1000">
                <a:solidFill>
                  <a:srgbClr val="262626"/>
                </a:solidFill>
              </a:rPr>
              <a:pPr algn="l"/>
              <a:t>47</a:t>
            </a:fld>
            <a:endParaRPr lang="en-US" sz="1000">
              <a:solidFill>
                <a:srgbClr val="262626"/>
              </a:solidFill>
            </a:endParaRPr>
          </a:p>
        </p:txBody>
      </p:sp>
      <p:sp>
        <p:nvSpPr>
          <p:cNvPr id="10"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304800"/>
            <a:ext cx="8229600" cy="1143000"/>
          </a:xfrm>
        </p:spPr>
        <p:txBody>
          <a:bodyPr/>
          <a:lstStyle/>
          <a:p>
            <a:pPr eaLnBrk="1" hangingPunct="1"/>
            <a:r>
              <a:rPr lang="en-US" sz="4800" smtClean="0">
                <a:solidFill>
                  <a:schemeClr val="bg1"/>
                </a:solidFill>
              </a:rPr>
              <a:t>Faculty</a:t>
            </a:r>
          </a:p>
        </p:txBody>
      </p:sp>
      <p:sp>
        <p:nvSpPr>
          <p:cNvPr id="6" name="Rectangle 3"/>
          <p:cNvSpPr txBox="1">
            <a:spLocks noChangeArrowheads="1"/>
          </p:cNvSpPr>
          <p:nvPr/>
        </p:nvSpPr>
        <p:spPr bwMode="auto">
          <a:xfrm>
            <a:off x="609600" y="2133600"/>
            <a:ext cx="8229600" cy="4525963"/>
          </a:xfrm>
          <a:prstGeom prst="rect">
            <a:avLst/>
          </a:prstGeom>
          <a:noFill/>
          <a:ln w="9525">
            <a:noFill/>
            <a:miter lim="800000"/>
            <a:headEnd/>
            <a:tailEnd/>
          </a:ln>
        </p:spPr>
        <p:txBody>
          <a:bodyPr/>
          <a:lstStyle/>
          <a:p>
            <a:pPr marL="342900" indent="-342900" algn="just">
              <a:lnSpc>
                <a:spcPct val="90000"/>
              </a:lnSpc>
              <a:spcBef>
                <a:spcPct val="20000"/>
              </a:spcBef>
              <a:buFontTx/>
              <a:buChar char="•"/>
            </a:pPr>
            <a:r>
              <a:rPr lang="en-US" sz="2000">
                <a:solidFill>
                  <a:srgbClr val="FFC000"/>
                </a:solidFill>
              </a:rPr>
              <a:t>The School of Engineering currently has more than 75 full and part time faculty members. The number of full time faculty has doubled in the past two years. </a:t>
            </a:r>
          </a:p>
          <a:p>
            <a:pPr marL="342900" indent="-342900" algn="just">
              <a:lnSpc>
                <a:spcPct val="90000"/>
              </a:lnSpc>
              <a:spcBef>
                <a:spcPct val="20000"/>
              </a:spcBef>
              <a:buFontTx/>
              <a:buChar char="•"/>
            </a:pPr>
            <a:endParaRPr lang="en-US" sz="2000">
              <a:solidFill>
                <a:srgbClr val="FFC000"/>
              </a:solidFill>
            </a:endParaRPr>
          </a:p>
          <a:p>
            <a:pPr marL="342900" indent="-342900" algn="just">
              <a:lnSpc>
                <a:spcPct val="90000"/>
              </a:lnSpc>
              <a:spcBef>
                <a:spcPct val="20000"/>
              </a:spcBef>
              <a:buFontTx/>
              <a:buChar char="•"/>
            </a:pPr>
            <a:r>
              <a:rPr lang="en-US" sz="2000">
                <a:solidFill>
                  <a:srgbClr val="FFC000"/>
                </a:solidFill>
              </a:rPr>
              <a:t>The School of Engineering faculty have produced more than a dozen books in the past two years on topics varying from Engineering Education, Computing Sciences and Software Engineering, E-Learning, Instruction Technology, Algorithms and Techniques in Automation, Robotics, Industrial Electronics,  Telecommunications, Information Technology and Strategic Sourcing and Outsourcing.</a:t>
            </a:r>
          </a:p>
          <a:p>
            <a:pPr marL="342900" indent="-342900" algn="just">
              <a:lnSpc>
                <a:spcPct val="90000"/>
              </a:lnSpc>
              <a:spcBef>
                <a:spcPct val="20000"/>
              </a:spcBef>
              <a:buFontTx/>
              <a:buChar char="•"/>
            </a:pPr>
            <a:endParaRPr lang="en-US" sz="2000">
              <a:solidFill>
                <a:srgbClr val="FFC000"/>
              </a:solidFill>
            </a:endParaRPr>
          </a:p>
          <a:p>
            <a:pPr marL="342900" indent="-342900" algn="just">
              <a:lnSpc>
                <a:spcPct val="90000"/>
              </a:lnSpc>
              <a:spcBef>
                <a:spcPct val="20000"/>
              </a:spcBef>
              <a:buFontTx/>
              <a:buChar char="•"/>
            </a:pPr>
            <a:r>
              <a:rPr lang="en-US" sz="2000">
                <a:solidFill>
                  <a:srgbClr val="FFC000"/>
                </a:solidFill>
              </a:rPr>
              <a:t>The number of faculty and student scholarly publications in world-class academic conferences and journals in the last three years has been over 400.</a:t>
            </a:r>
            <a:r>
              <a:rPr lang="en-US">
                <a:solidFill>
                  <a:srgbClr val="FFC000"/>
                </a:solidFill>
              </a:rPr>
              <a:t> </a:t>
            </a:r>
          </a:p>
        </p:txBody>
      </p:sp>
      <p:pic>
        <p:nvPicPr>
          <p:cNvPr id="51204" name="Picture 4" descr="100_0521"/>
          <p:cNvPicPr>
            <a:picLocks noChangeAspect="1" noChangeArrowheads="1"/>
          </p:cNvPicPr>
          <p:nvPr/>
        </p:nvPicPr>
        <p:blipFill>
          <a:blip r:embed="rId2"/>
          <a:srcRect/>
          <a:stretch>
            <a:fillRect/>
          </a:stretch>
        </p:blipFill>
        <p:spPr bwMode="auto">
          <a:xfrm>
            <a:off x="0" y="0"/>
            <a:ext cx="2209800" cy="1657350"/>
          </a:xfrm>
          <a:prstGeom prst="rect">
            <a:avLst/>
          </a:prstGeom>
          <a:noFill/>
          <a:ln w="9525">
            <a:noFill/>
            <a:miter lim="800000"/>
            <a:headEnd/>
            <a:tailEnd/>
          </a:ln>
        </p:spPr>
      </p:pic>
      <p:pic>
        <p:nvPicPr>
          <p:cNvPr id="51205" name="Picture 5" descr="UB1"/>
          <p:cNvPicPr>
            <a:picLocks noChangeAspect="1" noChangeArrowheads="1"/>
          </p:cNvPicPr>
          <p:nvPr/>
        </p:nvPicPr>
        <p:blipFill>
          <a:blip r:embed="rId3"/>
          <a:srcRect/>
          <a:stretch>
            <a:fillRect/>
          </a:stretch>
        </p:blipFill>
        <p:spPr bwMode="auto">
          <a:xfrm>
            <a:off x="6934200" y="0"/>
            <a:ext cx="2209800" cy="1655763"/>
          </a:xfrm>
          <a:prstGeom prst="rect">
            <a:avLst/>
          </a:prstGeom>
          <a:noFill/>
          <a:ln w="9525">
            <a:noFill/>
            <a:miter lim="800000"/>
            <a:headEnd/>
            <a:tailEnd/>
          </a:ln>
        </p:spPr>
      </p:pic>
      <p:sp>
        <p:nvSpPr>
          <p:cNvPr id="9"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0" name="Slide Number Placeholder 2"/>
          <p:cNvSpPr>
            <a:spLocks noGrp="1"/>
          </p:cNvSpPr>
          <p:nvPr>
            <p:ph type="sldNum" sz="quarter" idx="12"/>
          </p:nvPr>
        </p:nvSpPr>
        <p:spPr>
          <a:xfrm>
            <a:off x="8839200" y="6686550"/>
            <a:ext cx="381000" cy="476250"/>
          </a:xfrm>
        </p:spPr>
        <p:txBody>
          <a:bodyPr/>
          <a:lstStyle/>
          <a:p>
            <a:pPr algn="l"/>
            <a:fld id="{BC47258B-68DC-4E3A-A2D4-76620DB1FD86}" type="slidenum">
              <a:rPr lang="en-US" sz="1000">
                <a:solidFill>
                  <a:srgbClr val="262626"/>
                </a:solidFill>
              </a:rPr>
              <a:pPr algn="l"/>
              <a:t>48</a:t>
            </a:fld>
            <a:endParaRPr lang="en-US" sz="1000">
              <a:solidFill>
                <a:srgbClr val="262626"/>
              </a:solidFill>
            </a:endParaRPr>
          </a:p>
        </p:txBody>
      </p:sp>
      <p:sp>
        <p:nvSpPr>
          <p:cNvPr id="11"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242888"/>
            <a:ext cx="4648200" cy="6705600"/>
          </a:xfrm>
          <a:prstGeom prst="rect">
            <a:avLst/>
          </a:prstGeom>
          <a:solidFill>
            <a:srgbClr val="CCCCFF"/>
          </a:solidFill>
          <a:ln w="9525">
            <a:noFill/>
            <a:miter lim="800000"/>
            <a:headEnd/>
            <a:tailEnd/>
          </a:ln>
        </p:spPr>
        <p:txBody>
          <a:bodyPr wrap="none" anchor="ctr"/>
          <a:lstStyle/>
          <a:p>
            <a:pPr algn="ctr"/>
            <a:endParaRPr lang="en-US"/>
          </a:p>
        </p:txBody>
      </p:sp>
      <p:sp>
        <p:nvSpPr>
          <p:cNvPr id="52227" name="Rectangle 7"/>
          <p:cNvSpPr>
            <a:spLocks noChangeArrowheads="1"/>
          </p:cNvSpPr>
          <p:nvPr/>
        </p:nvSpPr>
        <p:spPr bwMode="auto">
          <a:xfrm>
            <a:off x="0" y="0"/>
            <a:ext cx="9144000" cy="838200"/>
          </a:xfrm>
          <a:prstGeom prst="rect">
            <a:avLst/>
          </a:prstGeom>
          <a:solidFill>
            <a:srgbClr val="000066"/>
          </a:solidFill>
          <a:ln w="9525">
            <a:noFill/>
            <a:miter lim="800000"/>
            <a:headEnd/>
            <a:tailEnd/>
          </a:ln>
        </p:spPr>
        <p:txBody>
          <a:bodyPr wrap="none" anchor="ctr"/>
          <a:lstStyle/>
          <a:p>
            <a:endParaRPr lang="en-US"/>
          </a:p>
        </p:txBody>
      </p:sp>
      <p:pic>
        <p:nvPicPr>
          <p:cNvPr id="52228" name="Picture 8" descr="ublogoViolet"/>
          <p:cNvPicPr>
            <a:picLocks noChangeAspect="1" noChangeArrowheads="1"/>
          </p:cNvPicPr>
          <p:nvPr/>
        </p:nvPicPr>
        <p:blipFill>
          <a:blip r:embed="rId2"/>
          <a:srcRect/>
          <a:stretch>
            <a:fillRect/>
          </a:stretch>
        </p:blipFill>
        <p:spPr bwMode="auto">
          <a:xfrm>
            <a:off x="5562600" y="3319463"/>
            <a:ext cx="2741613" cy="2624137"/>
          </a:xfrm>
          <a:prstGeom prst="rect">
            <a:avLst/>
          </a:prstGeom>
          <a:noFill/>
          <a:ln w="9525">
            <a:noFill/>
            <a:miter lim="800000"/>
            <a:headEnd/>
            <a:tailEnd/>
          </a:ln>
        </p:spPr>
      </p:pic>
      <p:pic>
        <p:nvPicPr>
          <p:cNvPr id="8" name="Picture 12" descr="campus05a"/>
          <p:cNvPicPr>
            <a:picLocks noChangeAspect="1" noChangeArrowheads="1"/>
          </p:cNvPicPr>
          <p:nvPr/>
        </p:nvPicPr>
        <p:blipFill>
          <a:blip r:embed="rId3">
            <a:lum bright="-6000" contrast="12000"/>
          </a:blip>
          <a:srcRect l="1601" t="2361" r="2800" b="2951"/>
          <a:stretch>
            <a:fillRect/>
          </a:stretch>
        </p:blipFill>
        <p:spPr bwMode="auto">
          <a:xfrm>
            <a:off x="114300" y="2747963"/>
            <a:ext cx="2260600" cy="1517650"/>
          </a:xfrm>
          <a:prstGeom prst="rect">
            <a:avLst/>
          </a:prstGeom>
          <a:ln>
            <a:noFill/>
          </a:ln>
          <a:effectLst>
            <a:outerShdw blurRad="190500" algn="tl" rotWithShape="0">
              <a:srgbClr val="000000">
                <a:alpha val="70000"/>
              </a:srgbClr>
            </a:outerShdw>
          </a:effectLst>
        </p:spPr>
      </p:pic>
      <p:pic>
        <p:nvPicPr>
          <p:cNvPr id="9" name="Picture 14" descr="IMAGE19"/>
          <p:cNvPicPr>
            <a:picLocks noChangeAspect="1" noChangeArrowheads="1"/>
          </p:cNvPicPr>
          <p:nvPr/>
        </p:nvPicPr>
        <p:blipFill>
          <a:blip r:embed="rId4"/>
          <a:srcRect l="10980" t="3986" r="8820" b="3188"/>
          <a:stretch>
            <a:fillRect/>
          </a:stretch>
        </p:blipFill>
        <p:spPr bwMode="auto">
          <a:xfrm>
            <a:off x="109538" y="4413250"/>
            <a:ext cx="2257425" cy="1768475"/>
          </a:xfrm>
          <a:prstGeom prst="rect">
            <a:avLst/>
          </a:prstGeom>
          <a:ln>
            <a:noFill/>
          </a:ln>
          <a:effectLst>
            <a:outerShdw blurRad="190500" algn="tl" rotWithShape="0">
              <a:srgbClr val="000000">
                <a:alpha val="70000"/>
              </a:srgbClr>
            </a:outerShdw>
          </a:effectLst>
        </p:spPr>
      </p:pic>
      <p:pic>
        <p:nvPicPr>
          <p:cNvPr id="10" name="Picture 15" descr="campus11"/>
          <p:cNvPicPr>
            <a:picLocks noChangeAspect="1" noChangeArrowheads="1"/>
          </p:cNvPicPr>
          <p:nvPr/>
        </p:nvPicPr>
        <p:blipFill>
          <a:blip r:embed="rId5"/>
          <a:srcRect t="3423" r="17036" b="2737"/>
          <a:stretch>
            <a:fillRect/>
          </a:stretch>
        </p:blipFill>
        <p:spPr bwMode="auto">
          <a:xfrm>
            <a:off x="2478088" y="2743200"/>
            <a:ext cx="2017712" cy="3429000"/>
          </a:xfrm>
          <a:prstGeom prst="rect">
            <a:avLst/>
          </a:prstGeom>
          <a:ln>
            <a:noFill/>
          </a:ln>
          <a:effectLst>
            <a:outerShdw blurRad="190500" algn="tl" rotWithShape="0">
              <a:srgbClr val="000000">
                <a:alpha val="70000"/>
              </a:srgbClr>
            </a:outerShdw>
          </a:effectLst>
        </p:spPr>
      </p:pic>
      <p:sp>
        <p:nvSpPr>
          <p:cNvPr id="11" name="Text Box 11"/>
          <p:cNvSpPr txBox="1">
            <a:spLocks noChangeArrowheads="1"/>
          </p:cNvSpPr>
          <p:nvPr/>
        </p:nvSpPr>
        <p:spPr bwMode="auto">
          <a:xfrm>
            <a:off x="4876800" y="1196975"/>
            <a:ext cx="3962400" cy="1495425"/>
          </a:xfrm>
          <a:prstGeom prst="rect">
            <a:avLst/>
          </a:prstGeom>
          <a:noFill/>
          <a:ln w="9525">
            <a:noFill/>
            <a:miter lim="800000"/>
            <a:headEnd/>
            <a:tailEnd/>
          </a:ln>
          <a:effectLst/>
        </p:spPr>
        <p:txBody>
          <a:bodyPr>
            <a:spAutoFit/>
          </a:bodyPr>
          <a:lstStyle/>
          <a:p>
            <a:pPr algn="ctr" eaLnBrk="0" hangingPunct="0">
              <a:lnSpc>
                <a:spcPct val="95000"/>
              </a:lnSpc>
              <a:spcBef>
                <a:spcPct val="35000"/>
              </a:spcBef>
              <a:buClr>
                <a:srgbClr val="FFCC00"/>
              </a:buClr>
              <a:defRPr/>
            </a:pPr>
            <a:r>
              <a:rPr kumimoji="1" lang="en-US" altLang="ja-JP" sz="3200" b="1" dirty="0">
                <a:solidFill>
                  <a:srgbClr val="000099"/>
                </a:solidFill>
                <a:effectLst>
                  <a:outerShdw blurRad="38100" dist="38100" dir="2700000" algn="tl">
                    <a:srgbClr val="000000"/>
                  </a:outerShdw>
                </a:effectLst>
                <a:ea typeface="ＭＳ Ｐゴシック" pitchFamily="34" charset="-128"/>
              </a:rPr>
              <a:t>See you next year at the University of Bridgeport!</a:t>
            </a:r>
          </a:p>
        </p:txBody>
      </p:sp>
      <p:sp>
        <p:nvSpPr>
          <p:cNvPr id="47113" name="Rectangle 7"/>
          <p:cNvSpPr>
            <a:spLocks noChangeArrowheads="1"/>
          </p:cNvSpPr>
          <p:nvPr/>
        </p:nvSpPr>
        <p:spPr bwMode="auto">
          <a:xfrm>
            <a:off x="0" y="1066800"/>
            <a:ext cx="4648200" cy="2057400"/>
          </a:xfrm>
          <a:prstGeom prst="rect">
            <a:avLst/>
          </a:prstGeom>
          <a:noFill/>
          <a:ln w="9525">
            <a:noFill/>
            <a:miter lim="800000"/>
            <a:headEnd/>
            <a:tailEnd/>
          </a:ln>
        </p:spPr>
        <p:txBody>
          <a:bodyPr lIns="92075" tIns="46038" rIns="92075" bIns="46038"/>
          <a:lstStyle/>
          <a:p>
            <a:pPr>
              <a:lnSpc>
                <a:spcPct val="85000"/>
              </a:lnSpc>
              <a:spcBef>
                <a:spcPct val="20000"/>
              </a:spcBef>
            </a:pPr>
            <a:r>
              <a:rPr lang="en-US" altLang="en-US" sz="1300" b="1"/>
              <a:t>Dr. Tarek Sobh</a:t>
            </a:r>
          </a:p>
          <a:p>
            <a:pPr>
              <a:lnSpc>
                <a:spcPct val="85000"/>
              </a:lnSpc>
              <a:spcBef>
                <a:spcPct val="20000"/>
              </a:spcBef>
            </a:pPr>
            <a:r>
              <a:rPr lang="en-US" altLang="en-US" sz="1300" b="1"/>
              <a:t>Vice President Graduate Studies and Research Division &amp;</a:t>
            </a:r>
          </a:p>
          <a:p>
            <a:pPr>
              <a:lnSpc>
                <a:spcPct val="85000"/>
              </a:lnSpc>
              <a:spcBef>
                <a:spcPct val="20000"/>
              </a:spcBef>
            </a:pPr>
            <a:r>
              <a:rPr lang="en-US" altLang="en-US" sz="1300" b="1"/>
              <a:t>Dean, School of Engineering</a:t>
            </a:r>
          </a:p>
          <a:p>
            <a:pPr>
              <a:lnSpc>
                <a:spcPct val="85000"/>
              </a:lnSpc>
              <a:spcBef>
                <a:spcPct val="20000"/>
              </a:spcBef>
            </a:pPr>
            <a:r>
              <a:rPr lang="en-US" altLang="en-US" sz="1300" b="1"/>
              <a:t>Distinguished Professor of Engineering &amp; Computer Science</a:t>
            </a:r>
          </a:p>
          <a:p>
            <a:pPr>
              <a:lnSpc>
                <a:spcPct val="85000"/>
              </a:lnSpc>
              <a:spcBef>
                <a:spcPct val="20000"/>
              </a:spcBef>
            </a:pPr>
            <a:r>
              <a:rPr lang="en-US" altLang="en-US" sz="1300" b="1"/>
              <a:t>University of Bridgeport</a:t>
            </a:r>
          </a:p>
          <a:p>
            <a:pPr>
              <a:lnSpc>
                <a:spcPct val="85000"/>
              </a:lnSpc>
              <a:spcBef>
                <a:spcPct val="20000"/>
              </a:spcBef>
            </a:pPr>
            <a:r>
              <a:rPr lang="en-US" altLang="en-US" sz="1300" b="1"/>
              <a:t>E-Mail: sobh@bridgeport.edu</a:t>
            </a:r>
            <a:endParaRPr lang="en-US" altLang="en-US" sz="1300"/>
          </a:p>
        </p:txBody>
      </p:sp>
      <p:sp>
        <p:nvSpPr>
          <p:cNvPr id="13" name="Date Placeholder 3"/>
          <p:cNvSpPr>
            <a:spLocks noGrp="1"/>
          </p:cNvSpPr>
          <p:nvPr>
            <p:ph type="dt" sz="quarter" idx="10"/>
          </p:nvPr>
        </p:nvSpPr>
        <p:spPr>
          <a:xfrm>
            <a:off x="-76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4" name="Slide Number Placeholder 2"/>
          <p:cNvSpPr>
            <a:spLocks noGrp="1"/>
          </p:cNvSpPr>
          <p:nvPr>
            <p:ph type="sldNum" sz="quarter" idx="12"/>
          </p:nvPr>
        </p:nvSpPr>
        <p:spPr>
          <a:xfrm>
            <a:off x="8839200" y="6686550"/>
            <a:ext cx="381000" cy="476250"/>
          </a:xfrm>
        </p:spPr>
        <p:txBody>
          <a:bodyPr/>
          <a:lstStyle/>
          <a:p>
            <a:pPr algn="l"/>
            <a:fld id="{18A559C0-264F-4B1B-968C-4358F451ED29}" type="slidenum">
              <a:rPr lang="en-US" sz="1000">
                <a:solidFill>
                  <a:srgbClr val="262626"/>
                </a:solidFill>
              </a:rPr>
              <a:pPr algn="l"/>
              <a:t>49</a:t>
            </a:fld>
            <a:endParaRPr lang="en-US" sz="1000">
              <a:solidFill>
                <a:srgbClr val="262626"/>
              </a:solidFill>
            </a:endParaRPr>
          </a:p>
        </p:txBody>
      </p:sp>
      <p:sp>
        <p:nvSpPr>
          <p:cNvPr id="15"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5"/>
          <p:cNvSpPr>
            <a:spLocks noChangeArrowheads="1"/>
          </p:cNvSpPr>
          <p:nvPr>
            <p:ph type="title"/>
          </p:nvPr>
        </p:nvSpPr>
        <p:spPr>
          <a:xfrm>
            <a:off x="685800" y="152400"/>
            <a:ext cx="8077200" cy="762000"/>
          </a:xfrm>
          <a:noFill/>
        </p:spPr>
        <p:txBody>
          <a:bodyPr/>
          <a:lstStyle/>
          <a:p>
            <a:pPr>
              <a:lnSpc>
                <a:spcPct val="70000"/>
              </a:lnSpc>
            </a:pPr>
            <a:r>
              <a:rPr kumimoji="1" lang="en-US" sz="3600" b="1" smtClean="0">
                <a:solidFill>
                  <a:schemeClr val="bg1"/>
                </a:solidFill>
              </a:rPr>
              <a:t>Central Issues in Education / Research</a:t>
            </a:r>
          </a:p>
        </p:txBody>
      </p:sp>
      <p:sp>
        <p:nvSpPr>
          <p:cNvPr id="15363" name="Text Box 6"/>
          <p:cNvSpPr txBox="1">
            <a:spLocks noChangeArrowheads="1"/>
          </p:cNvSpPr>
          <p:nvPr/>
        </p:nvSpPr>
        <p:spPr bwMode="auto">
          <a:xfrm>
            <a:off x="2193925" y="879475"/>
            <a:ext cx="2378075" cy="457200"/>
          </a:xfrm>
          <a:prstGeom prst="rect">
            <a:avLst/>
          </a:prstGeom>
          <a:noFill/>
          <a:ln w="9525">
            <a:noFill/>
            <a:miter lim="800000"/>
            <a:headEnd/>
            <a:tailEnd/>
          </a:ln>
        </p:spPr>
        <p:txBody>
          <a:bodyPr>
            <a:spAutoFit/>
          </a:bodyPr>
          <a:lstStyle/>
          <a:p>
            <a:endParaRPr lang="en-US"/>
          </a:p>
        </p:txBody>
      </p:sp>
      <p:sp>
        <p:nvSpPr>
          <p:cNvPr id="15364" name="Text Box 8"/>
          <p:cNvSpPr txBox="1">
            <a:spLocks noChangeArrowheads="1"/>
          </p:cNvSpPr>
          <p:nvPr/>
        </p:nvSpPr>
        <p:spPr bwMode="auto">
          <a:xfrm>
            <a:off x="1927225" y="700088"/>
            <a:ext cx="5715000" cy="523875"/>
          </a:xfrm>
          <a:prstGeom prst="rect">
            <a:avLst/>
          </a:prstGeom>
          <a:noFill/>
          <a:ln w="9525">
            <a:noFill/>
            <a:miter lim="800000"/>
            <a:headEnd/>
            <a:tailEnd/>
          </a:ln>
        </p:spPr>
        <p:txBody>
          <a:bodyPr wrap="none">
            <a:spAutoFit/>
          </a:bodyPr>
          <a:lstStyle/>
          <a:p>
            <a:pPr algn="ctr" eaLnBrk="0" hangingPunct="0"/>
            <a:r>
              <a:rPr kumimoji="1" lang="en-US" sz="2800" b="1">
                <a:solidFill>
                  <a:schemeClr val="bg1"/>
                </a:solidFill>
              </a:rPr>
              <a:t> The Twenty-First Century (Cont’d)</a:t>
            </a:r>
          </a:p>
        </p:txBody>
      </p:sp>
      <p:sp>
        <p:nvSpPr>
          <p:cNvPr id="5129" name="Rectangle 9"/>
          <p:cNvSpPr>
            <a:spLocks noGrp="1" noChangeArrowheads="1"/>
          </p:cNvSpPr>
          <p:nvPr>
            <p:ph type="body" idx="1"/>
          </p:nvPr>
        </p:nvSpPr>
        <p:spPr>
          <a:xfrm>
            <a:off x="990600" y="1524000"/>
            <a:ext cx="7772400" cy="4114800"/>
          </a:xfrm>
          <a:noFill/>
        </p:spPr>
        <p:txBody>
          <a:bodyPr/>
          <a:lstStyle/>
          <a:p>
            <a:pPr eaLnBrk="1" hangingPunct="1">
              <a:lnSpc>
                <a:spcPct val="90000"/>
              </a:lnSpc>
              <a:buClr>
                <a:srgbClr val="FFFFFF"/>
              </a:buClr>
            </a:pPr>
            <a:r>
              <a:rPr lang="en-US" sz="2400" b="1" smtClean="0">
                <a:solidFill>
                  <a:srgbClr val="FFCC00"/>
                </a:solidFill>
              </a:rPr>
              <a:t>Socialization of Learning</a:t>
            </a:r>
          </a:p>
          <a:p>
            <a:pPr lvl="1" eaLnBrk="1" hangingPunct="1">
              <a:lnSpc>
                <a:spcPct val="90000"/>
              </a:lnSpc>
              <a:buClr>
                <a:srgbClr val="FFFFFF"/>
              </a:buClr>
            </a:pPr>
            <a:r>
              <a:rPr lang="en-US" sz="2400" smtClean="0">
                <a:solidFill>
                  <a:schemeClr val="bg1"/>
                </a:solidFill>
              </a:rPr>
              <a:t>Student Centered Learning Activities</a:t>
            </a:r>
          </a:p>
          <a:p>
            <a:pPr eaLnBrk="1" hangingPunct="1">
              <a:lnSpc>
                <a:spcPct val="90000"/>
              </a:lnSpc>
            </a:pPr>
            <a:endParaRPr lang="en-US" sz="2400" smtClean="0">
              <a:solidFill>
                <a:schemeClr val="bg1"/>
              </a:solidFill>
            </a:endParaRPr>
          </a:p>
          <a:p>
            <a:pPr eaLnBrk="1" hangingPunct="1">
              <a:lnSpc>
                <a:spcPct val="90000"/>
              </a:lnSpc>
            </a:pPr>
            <a:r>
              <a:rPr lang="en-US" sz="2400" smtClean="0">
                <a:solidFill>
                  <a:schemeClr val="bg1"/>
                </a:solidFill>
              </a:rPr>
              <a:t>Relations with Industry: An Alternative Model</a:t>
            </a:r>
          </a:p>
          <a:p>
            <a:pPr lvl="1" eaLnBrk="1" hangingPunct="1">
              <a:lnSpc>
                <a:spcPct val="90000"/>
              </a:lnSpc>
              <a:buClr>
                <a:srgbClr val="FFFFFF"/>
              </a:buClr>
            </a:pPr>
            <a:r>
              <a:rPr lang="en-US" sz="2400" b="1" i="1" smtClean="0">
                <a:solidFill>
                  <a:srgbClr val="FFCC00"/>
                </a:solidFill>
              </a:rPr>
              <a:t>Innovation and Entrepreneurship</a:t>
            </a:r>
          </a:p>
          <a:p>
            <a:pPr lvl="1" eaLnBrk="1" hangingPunct="1">
              <a:lnSpc>
                <a:spcPct val="90000"/>
              </a:lnSpc>
            </a:pPr>
            <a:endParaRPr lang="en-US" sz="2400" b="1" i="1" smtClean="0">
              <a:solidFill>
                <a:srgbClr val="FFCC00"/>
              </a:solidFill>
            </a:endParaRPr>
          </a:p>
          <a:p>
            <a:pPr eaLnBrk="1" hangingPunct="1">
              <a:lnSpc>
                <a:spcPct val="90000"/>
              </a:lnSpc>
            </a:pPr>
            <a:r>
              <a:rPr lang="en-US" sz="2400" b="1" smtClean="0">
                <a:solidFill>
                  <a:srgbClr val="FFCC00"/>
                </a:solidFill>
              </a:rPr>
              <a:t>The Research / Business Interface</a:t>
            </a:r>
          </a:p>
          <a:p>
            <a:pPr eaLnBrk="1" hangingPunct="1">
              <a:lnSpc>
                <a:spcPct val="90000"/>
              </a:lnSpc>
              <a:buFontTx/>
              <a:buNone/>
            </a:pPr>
            <a:endParaRPr lang="en-US" sz="2400" b="1" smtClean="0">
              <a:solidFill>
                <a:schemeClr val="bg1"/>
              </a:solidFill>
            </a:endParaRPr>
          </a:p>
          <a:p>
            <a:pPr eaLnBrk="1" hangingPunct="1">
              <a:lnSpc>
                <a:spcPct val="90000"/>
              </a:lnSpc>
              <a:buClr>
                <a:srgbClr val="FFFFFF"/>
              </a:buClr>
            </a:pPr>
            <a:r>
              <a:rPr lang="en-US" sz="2400" b="1" smtClean="0">
                <a:solidFill>
                  <a:srgbClr val="FFCC00"/>
                </a:solidFill>
              </a:rPr>
              <a:t>Globalization</a:t>
            </a:r>
          </a:p>
          <a:p>
            <a:pPr lvl="1" eaLnBrk="1" hangingPunct="1">
              <a:lnSpc>
                <a:spcPct val="90000"/>
              </a:lnSpc>
            </a:pPr>
            <a:r>
              <a:rPr lang="en-US" sz="2400" smtClean="0">
                <a:solidFill>
                  <a:schemeClr val="bg1"/>
                </a:solidFill>
              </a:rPr>
              <a:t>International Study and Work Experience</a:t>
            </a:r>
          </a:p>
          <a:p>
            <a:pPr lvl="1" eaLnBrk="1" hangingPunct="1">
              <a:lnSpc>
                <a:spcPct val="90000"/>
              </a:lnSpc>
              <a:buClr>
                <a:schemeClr val="accent1"/>
              </a:buClr>
            </a:pPr>
            <a:endParaRPr lang="en-US" sz="2400" smtClean="0">
              <a:solidFill>
                <a:schemeClr val="bg1"/>
              </a:solidFill>
            </a:endParaRPr>
          </a:p>
        </p:txBody>
      </p:sp>
      <p:sp>
        <p:nvSpPr>
          <p:cNvPr id="10"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1" name="Slide Number Placeholder 2"/>
          <p:cNvSpPr>
            <a:spLocks noGrp="1"/>
          </p:cNvSpPr>
          <p:nvPr>
            <p:ph type="sldNum" sz="quarter" idx="12"/>
          </p:nvPr>
        </p:nvSpPr>
        <p:spPr>
          <a:xfrm>
            <a:off x="8915400" y="6686550"/>
            <a:ext cx="381000" cy="476250"/>
          </a:xfrm>
        </p:spPr>
        <p:txBody>
          <a:bodyPr/>
          <a:lstStyle/>
          <a:p>
            <a:pPr algn="l"/>
            <a:fld id="{AAC3DB9C-48A6-47F1-AC26-4AE502B91B11}" type="slidenum">
              <a:rPr lang="en-US" sz="1000">
                <a:solidFill>
                  <a:srgbClr val="262626"/>
                </a:solidFill>
              </a:rPr>
              <a:pPr algn="l"/>
              <a:t>5</a:t>
            </a:fld>
            <a:endParaRPr lang="en-US" sz="1000">
              <a:solidFill>
                <a:srgbClr val="262626"/>
              </a:solidFill>
            </a:endParaRPr>
          </a:p>
        </p:txBody>
      </p:sp>
      <p:sp>
        <p:nvSpPr>
          <p:cNvPr id="12"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129">
                                            <p:txEl>
                                              <p:pRg st="0" end="0"/>
                                            </p:txEl>
                                          </p:spTgt>
                                        </p:tgtEl>
                                        <p:attrNameLst>
                                          <p:attrName>style.visibility</p:attrName>
                                        </p:attrNameLst>
                                      </p:cBhvr>
                                      <p:to>
                                        <p:strVal val="visible"/>
                                      </p:to>
                                    </p:set>
                                    <p:anim calcmode="lin" valueType="num">
                                      <p:cBhvr additive="base">
                                        <p:cTn id="7" dur="500" fill="hold"/>
                                        <p:tgtEl>
                                          <p:spTgt spid="512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12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129">
                                            <p:txEl>
                                              <p:pRg st="1" end="1"/>
                                            </p:txEl>
                                          </p:spTgt>
                                        </p:tgtEl>
                                        <p:attrNameLst>
                                          <p:attrName>style.visibility</p:attrName>
                                        </p:attrNameLst>
                                      </p:cBhvr>
                                      <p:to>
                                        <p:strVal val="visible"/>
                                      </p:to>
                                    </p:set>
                                    <p:anim calcmode="lin" valueType="num">
                                      <p:cBhvr additive="base">
                                        <p:cTn id="13" dur="500" fill="hold"/>
                                        <p:tgtEl>
                                          <p:spTgt spid="512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12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129">
                                            <p:txEl>
                                              <p:pRg st="3" end="3"/>
                                            </p:txEl>
                                          </p:spTgt>
                                        </p:tgtEl>
                                        <p:attrNameLst>
                                          <p:attrName>style.visibility</p:attrName>
                                        </p:attrNameLst>
                                      </p:cBhvr>
                                      <p:to>
                                        <p:strVal val="visible"/>
                                      </p:to>
                                    </p:set>
                                    <p:anim calcmode="lin" valueType="num">
                                      <p:cBhvr additive="base">
                                        <p:cTn id="19" dur="500" fill="hold"/>
                                        <p:tgtEl>
                                          <p:spTgt spid="5129">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12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129">
                                            <p:txEl>
                                              <p:pRg st="4" end="4"/>
                                            </p:txEl>
                                          </p:spTgt>
                                        </p:tgtEl>
                                        <p:attrNameLst>
                                          <p:attrName>style.visibility</p:attrName>
                                        </p:attrNameLst>
                                      </p:cBhvr>
                                      <p:to>
                                        <p:strVal val="visible"/>
                                      </p:to>
                                    </p:set>
                                    <p:anim calcmode="lin" valueType="num">
                                      <p:cBhvr additive="base">
                                        <p:cTn id="25" dur="500" fill="hold"/>
                                        <p:tgtEl>
                                          <p:spTgt spid="5129">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12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129">
                                            <p:txEl>
                                              <p:pRg st="6" end="6"/>
                                            </p:txEl>
                                          </p:spTgt>
                                        </p:tgtEl>
                                        <p:attrNameLst>
                                          <p:attrName>style.visibility</p:attrName>
                                        </p:attrNameLst>
                                      </p:cBhvr>
                                      <p:to>
                                        <p:strVal val="visible"/>
                                      </p:to>
                                    </p:set>
                                    <p:anim calcmode="lin" valueType="num">
                                      <p:cBhvr additive="base">
                                        <p:cTn id="31" dur="500" fill="hold"/>
                                        <p:tgtEl>
                                          <p:spTgt spid="5129">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12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129">
                                            <p:txEl>
                                              <p:pRg st="8" end="8"/>
                                            </p:txEl>
                                          </p:spTgt>
                                        </p:tgtEl>
                                        <p:attrNameLst>
                                          <p:attrName>style.visibility</p:attrName>
                                        </p:attrNameLst>
                                      </p:cBhvr>
                                      <p:to>
                                        <p:strVal val="visible"/>
                                      </p:to>
                                    </p:set>
                                    <p:anim calcmode="lin" valueType="num">
                                      <p:cBhvr additive="base">
                                        <p:cTn id="37" dur="500" fill="hold"/>
                                        <p:tgtEl>
                                          <p:spTgt spid="5129">
                                            <p:txEl>
                                              <p:pRg st="8" end="8"/>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512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5129">
                                            <p:txEl>
                                              <p:pRg st="9" end="9"/>
                                            </p:txEl>
                                          </p:spTgt>
                                        </p:tgtEl>
                                        <p:attrNameLst>
                                          <p:attrName>style.visibility</p:attrName>
                                        </p:attrNameLst>
                                      </p:cBhvr>
                                      <p:to>
                                        <p:strVal val="visible"/>
                                      </p:to>
                                    </p:set>
                                    <p:anim calcmode="lin" valueType="num">
                                      <p:cBhvr additive="base">
                                        <p:cTn id="43" dur="500" fill="hold"/>
                                        <p:tgtEl>
                                          <p:spTgt spid="5129">
                                            <p:txEl>
                                              <p:pRg st="9" end="9"/>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5129">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9" grpId="0" build="p" bldLvl="2"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76200"/>
            <a:ext cx="7772400" cy="1143000"/>
          </a:xfrm>
        </p:spPr>
        <p:txBody>
          <a:bodyPr/>
          <a:lstStyle/>
          <a:p>
            <a:pPr eaLnBrk="1" hangingPunct="1"/>
            <a:r>
              <a:rPr lang="en-US" sz="4000" b="1" smtClean="0">
                <a:solidFill>
                  <a:schemeClr val="bg1"/>
                </a:solidFill>
              </a:rPr>
              <a:t>Select New Directions </a:t>
            </a:r>
          </a:p>
        </p:txBody>
      </p:sp>
      <p:sp>
        <p:nvSpPr>
          <p:cNvPr id="2" name="Rectangle 3"/>
          <p:cNvSpPr>
            <a:spLocks noGrp="1" noChangeArrowheads="1"/>
          </p:cNvSpPr>
          <p:nvPr>
            <p:ph type="body" idx="1"/>
          </p:nvPr>
        </p:nvSpPr>
        <p:spPr>
          <a:xfrm>
            <a:off x="685800" y="1676400"/>
            <a:ext cx="7772400" cy="4114800"/>
          </a:xfrm>
        </p:spPr>
        <p:txBody>
          <a:bodyPr/>
          <a:lstStyle/>
          <a:p>
            <a:pPr eaLnBrk="1" hangingPunct="1">
              <a:lnSpc>
                <a:spcPct val="80000"/>
              </a:lnSpc>
            </a:pPr>
            <a:r>
              <a:rPr lang="en-US" sz="2800" smtClean="0">
                <a:solidFill>
                  <a:schemeClr val="bg1"/>
                </a:solidFill>
              </a:rPr>
              <a:t>First-Year Courses on</a:t>
            </a:r>
            <a:r>
              <a:rPr lang="en-US" sz="2800" smtClean="0"/>
              <a:t> </a:t>
            </a:r>
            <a:r>
              <a:rPr lang="en-US" sz="2800" smtClean="0">
                <a:solidFill>
                  <a:srgbClr val="FFCC00"/>
                </a:solidFill>
              </a:rPr>
              <a:t>Introduction to Systems</a:t>
            </a:r>
          </a:p>
          <a:p>
            <a:pPr eaLnBrk="1" hangingPunct="1">
              <a:lnSpc>
                <a:spcPct val="80000"/>
              </a:lnSpc>
            </a:pPr>
            <a:endParaRPr lang="en-US" sz="2800" smtClean="0">
              <a:solidFill>
                <a:srgbClr val="FFCC00"/>
              </a:solidFill>
            </a:endParaRPr>
          </a:p>
          <a:p>
            <a:pPr lvl="1" eaLnBrk="1" hangingPunct="1">
              <a:lnSpc>
                <a:spcPct val="80000"/>
              </a:lnSpc>
            </a:pPr>
            <a:r>
              <a:rPr lang="en-US" sz="2400" smtClean="0">
                <a:solidFill>
                  <a:schemeClr val="hlink"/>
                </a:solidFill>
              </a:rPr>
              <a:t>Multidisciplinary, Experiential and Contextual</a:t>
            </a:r>
          </a:p>
          <a:p>
            <a:pPr lvl="2" eaLnBrk="1" hangingPunct="1">
              <a:lnSpc>
                <a:spcPct val="80000"/>
              </a:lnSpc>
            </a:pPr>
            <a:r>
              <a:rPr lang="en-US" sz="2000" smtClean="0">
                <a:solidFill>
                  <a:schemeClr val="bg1"/>
                </a:solidFill>
              </a:rPr>
              <a:t>Faculty participation from </a:t>
            </a:r>
            <a:r>
              <a:rPr lang="en-US" sz="2000" smtClean="0">
                <a:solidFill>
                  <a:srgbClr val="FF9933"/>
                </a:solidFill>
              </a:rPr>
              <a:t>all disciplines</a:t>
            </a:r>
          </a:p>
          <a:p>
            <a:pPr lvl="2" eaLnBrk="1" hangingPunct="1">
              <a:lnSpc>
                <a:spcPct val="80000"/>
              </a:lnSpc>
            </a:pPr>
            <a:endParaRPr lang="en-US" sz="2000" smtClean="0">
              <a:solidFill>
                <a:srgbClr val="FF9933"/>
              </a:solidFill>
            </a:endParaRPr>
          </a:p>
          <a:p>
            <a:pPr lvl="2" eaLnBrk="1" hangingPunct="1">
              <a:lnSpc>
                <a:spcPct val="80000"/>
              </a:lnSpc>
            </a:pPr>
            <a:r>
              <a:rPr lang="en-US" sz="2000" smtClean="0">
                <a:solidFill>
                  <a:schemeClr val="bg1"/>
                </a:solidFill>
              </a:rPr>
              <a:t>Projects involve </a:t>
            </a:r>
            <a:r>
              <a:rPr lang="en-US" sz="2000" smtClean="0">
                <a:solidFill>
                  <a:srgbClr val="FF9933"/>
                </a:solidFill>
              </a:rPr>
              <a:t>analysis, design, build</a:t>
            </a:r>
            <a:r>
              <a:rPr lang="en-US" sz="2000" smtClean="0">
                <a:solidFill>
                  <a:srgbClr val="FF5050"/>
                </a:solidFill>
              </a:rPr>
              <a:t> </a:t>
            </a:r>
            <a:r>
              <a:rPr lang="en-US" sz="2000" smtClean="0">
                <a:solidFill>
                  <a:schemeClr val="bg1"/>
                </a:solidFill>
              </a:rPr>
              <a:t>and</a:t>
            </a:r>
            <a:r>
              <a:rPr lang="en-US" sz="2000" smtClean="0">
                <a:solidFill>
                  <a:srgbClr val="FF5050"/>
                </a:solidFill>
              </a:rPr>
              <a:t> </a:t>
            </a:r>
            <a:r>
              <a:rPr lang="en-US" sz="2000" smtClean="0">
                <a:solidFill>
                  <a:srgbClr val="FF9933"/>
                </a:solidFill>
              </a:rPr>
              <a:t>test</a:t>
            </a:r>
            <a:r>
              <a:rPr lang="en-US" sz="2000" smtClean="0">
                <a:solidFill>
                  <a:srgbClr val="FF5050"/>
                </a:solidFill>
              </a:rPr>
              <a:t> </a:t>
            </a:r>
            <a:r>
              <a:rPr lang="en-US" sz="2000" smtClean="0">
                <a:solidFill>
                  <a:schemeClr val="bg1"/>
                </a:solidFill>
              </a:rPr>
              <a:t>activities that cross disciplinary boundaries and involve real applications</a:t>
            </a:r>
          </a:p>
          <a:p>
            <a:pPr lvl="2" eaLnBrk="1" hangingPunct="1">
              <a:lnSpc>
                <a:spcPct val="80000"/>
              </a:lnSpc>
            </a:pPr>
            <a:endParaRPr lang="en-US" sz="2000" smtClean="0">
              <a:solidFill>
                <a:schemeClr val="bg1"/>
              </a:solidFill>
            </a:endParaRPr>
          </a:p>
          <a:p>
            <a:pPr lvl="1" eaLnBrk="1" hangingPunct="1">
              <a:lnSpc>
                <a:spcPct val="80000"/>
              </a:lnSpc>
            </a:pPr>
            <a:r>
              <a:rPr lang="en-US" sz="2400" smtClean="0">
                <a:solidFill>
                  <a:schemeClr val="hlink"/>
                </a:solidFill>
              </a:rPr>
              <a:t>Interactive and Collaborative</a:t>
            </a:r>
          </a:p>
          <a:p>
            <a:pPr lvl="2" eaLnBrk="1" hangingPunct="1">
              <a:lnSpc>
                <a:spcPct val="80000"/>
              </a:lnSpc>
            </a:pPr>
            <a:r>
              <a:rPr lang="en-US" sz="2000" smtClean="0">
                <a:solidFill>
                  <a:schemeClr val="bg1"/>
                </a:solidFill>
              </a:rPr>
              <a:t>Shift from faculty- and lecture-centered activities to student-centered activities</a:t>
            </a:r>
          </a:p>
          <a:p>
            <a:pPr lvl="2" eaLnBrk="1" hangingPunct="1">
              <a:lnSpc>
                <a:spcPct val="80000"/>
              </a:lnSpc>
            </a:pPr>
            <a:r>
              <a:rPr lang="en-US" sz="2000" smtClean="0">
                <a:solidFill>
                  <a:schemeClr val="bg1"/>
                </a:solidFill>
              </a:rPr>
              <a:t>Numerous team-based activities</a:t>
            </a:r>
          </a:p>
        </p:txBody>
      </p:sp>
      <p:sp>
        <p:nvSpPr>
          <p:cNvPr id="8"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9" name="Slide Number Placeholder 2"/>
          <p:cNvSpPr>
            <a:spLocks noGrp="1"/>
          </p:cNvSpPr>
          <p:nvPr>
            <p:ph type="sldNum" sz="quarter" idx="12"/>
          </p:nvPr>
        </p:nvSpPr>
        <p:spPr>
          <a:xfrm>
            <a:off x="8915400" y="6686550"/>
            <a:ext cx="381000" cy="476250"/>
          </a:xfrm>
        </p:spPr>
        <p:txBody>
          <a:bodyPr/>
          <a:lstStyle/>
          <a:p>
            <a:pPr algn="l"/>
            <a:fld id="{600AF2F0-2AA9-489A-B19A-646295B79ED4}" type="slidenum">
              <a:rPr lang="en-US" sz="1000">
                <a:solidFill>
                  <a:srgbClr val="262626"/>
                </a:solidFill>
              </a:rPr>
              <a:pPr algn="l"/>
              <a:t>6</a:t>
            </a:fld>
            <a:endParaRPr lang="en-US" sz="1000">
              <a:solidFill>
                <a:srgbClr val="262626"/>
              </a:solidFill>
            </a:endParaRPr>
          </a:p>
        </p:txBody>
      </p:sp>
      <p:sp>
        <p:nvSpPr>
          <p:cNvPr id="10"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 calcmode="lin" valueType="num">
                                      <p:cBhvr additive="base">
                                        <p:cTn id="2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 calcmode="lin" valueType="num">
                                      <p:cBhvr additive="base">
                                        <p:cTn id="2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 calcmode="lin" valueType="num">
                                      <p:cBhvr additive="base">
                                        <p:cTn id="3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990600" y="-76200"/>
            <a:ext cx="7772400" cy="838200"/>
          </a:xfrm>
        </p:spPr>
        <p:txBody>
          <a:bodyPr/>
          <a:lstStyle/>
          <a:p>
            <a:pPr eaLnBrk="1" hangingPunct="1"/>
            <a:r>
              <a:rPr lang="en-US" sz="4000" b="1" smtClean="0">
                <a:solidFill>
                  <a:schemeClr val="bg1"/>
                </a:solidFill>
              </a:rPr>
              <a:t>Select New Directions (Cont’d)</a:t>
            </a:r>
          </a:p>
        </p:txBody>
      </p:sp>
      <p:sp>
        <p:nvSpPr>
          <p:cNvPr id="2" name="Rectangle 3"/>
          <p:cNvSpPr>
            <a:spLocks noGrp="1" noChangeArrowheads="1"/>
          </p:cNvSpPr>
          <p:nvPr>
            <p:ph type="body" idx="1"/>
          </p:nvPr>
        </p:nvSpPr>
        <p:spPr>
          <a:xfrm>
            <a:off x="2057400" y="1066800"/>
            <a:ext cx="7772400" cy="4114800"/>
          </a:xfrm>
        </p:spPr>
        <p:txBody>
          <a:bodyPr/>
          <a:lstStyle/>
          <a:p>
            <a:pPr eaLnBrk="1" hangingPunct="1">
              <a:buFontTx/>
              <a:buNone/>
            </a:pPr>
            <a:r>
              <a:rPr lang="en-US" sz="2800" b="1" smtClean="0">
                <a:solidFill>
                  <a:schemeClr val="bg1"/>
                </a:solidFill>
              </a:rPr>
              <a:t>A Prototype</a:t>
            </a:r>
            <a:r>
              <a:rPr lang="en-US" sz="2800" b="1" smtClean="0"/>
              <a:t> </a:t>
            </a:r>
            <a:r>
              <a:rPr lang="en-US" sz="2800" b="1" smtClean="0">
                <a:solidFill>
                  <a:srgbClr val="FFCC00"/>
                </a:solidFill>
              </a:rPr>
              <a:t>Learning Center</a:t>
            </a:r>
          </a:p>
          <a:p>
            <a:pPr lvl="1" eaLnBrk="1" hangingPunct="1">
              <a:buClr>
                <a:srgbClr val="FFFFFF"/>
              </a:buClr>
            </a:pPr>
            <a:r>
              <a:rPr lang="en-US" sz="2400" smtClean="0">
                <a:solidFill>
                  <a:schemeClr val="hlink"/>
                </a:solidFill>
              </a:rPr>
              <a:t>Computer Clusters</a:t>
            </a:r>
            <a:r>
              <a:rPr lang="en-US" sz="2400" smtClean="0">
                <a:solidFill>
                  <a:schemeClr val="accent2"/>
                </a:solidFill>
              </a:rPr>
              <a:t> </a:t>
            </a:r>
            <a:r>
              <a:rPr lang="en-US" sz="2400" smtClean="0">
                <a:solidFill>
                  <a:schemeClr val="bg1"/>
                </a:solidFill>
              </a:rPr>
              <a:t>for Collaborative Simulation </a:t>
            </a:r>
          </a:p>
          <a:p>
            <a:pPr lvl="1" eaLnBrk="1" hangingPunct="1">
              <a:buClr>
                <a:srgbClr val="FFFFFF"/>
              </a:buClr>
              <a:buFontTx/>
              <a:buNone/>
            </a:pPr>
            <a:r>
              <a:rPr lang="en-US" sz="2400" smtClean="0">
                <a:solidFill>
                  <a:schemeClr val="bg1"/>
                </a:solidFill>
              </a:rPr>
              <a:t>    and Design Activities</a:t>
            </a:r>
          </a:p>
          <a:p>
            <a:pPr lvl="1" eaLnBrk="1" hangingPunct="1"/>
            <a:r>
              <a:rPr lang="en-US" sz="2400" smtClean="0">
                <a:solidFill>
                  <a:schemeClr val="bg1"/>
                </a:solidFill>
              </a:rPr>
              <a:t>Prototype </a:t>
            </a:r>
            <a:r>
              <a:rPr lang="en-US" sz="2400" smtClean="0">
                <a:solidFill>
                  <a:schemeClr val="hlink"/>
                </a:solidFill>
              </a:rPr>
              <a:t>Fabrication</a:t>
            </a:r>
            <a:r>
              <a:rPr lang="en-US" sz="2400" smtClean="0">
                <a:solidFill>
                  <a:schemeClr val="accent2"/>
                </a:solidFill>
              </a:rPr>
              <a:t> </a:t>
            </a:r>
            <a:r>
              <a:rPr lang="en-US" sz="2400" smtClean="0">
                <a:solidFill>
                  <a:schemeClr val="bg1"/>
                </a:solidFill>
              </a:rPr>
              <a:t>and </a:t>
            </a:r>
            <a:r>
              <a:rPr lang="en-US" sz="2400" smtClean="0">
                <a:solidFill>
                  <a:schemeClr val="hlink"/>
                </a:solidFill>
              </a:rPr>
              <a:t>Test Equipment</a:t>
            </a:r>
          </a:p>
          <a:p>
            <a:pPr lvl="1" eaLnBrk="1" hangingPunct="1"/>
            <a:r>
              <a:rPr lang="en-US" sz="2400" smtClean="0">
                <a:solidFill>
                  <a:schemeClr val="bg1"/>
                </a:solidFill>
              </a:rPr>
              <a:t>Facilities for Conducting </a:t>
            </a:r>
            <a:r>
              <a:rPr lang="en-US" sz="2400" smtClean="0">
                <a:solidFill>
                  <a:schemeClr val="hlink"/>
                </a:solidFill>
              </a:rPr>
              <a:t>Experiments</a:t>
            </a:r>
          </a:p>
          <a:p>
            <a:pPr lvl="1" eaLnBrk="1" hangingPunct="1">
              <a:buClr>
                <a:srgbClr val="FFFFFF"/>
              </a:buClr>
            </a:pPr>
            <a:r>
              <a:rPr lang="en-US" sz="2400" smtClean="0">
                <a:solidFill>
                  <a:schemeClr val="hlink"/>
                </a:solidFill>
              </a:rPr>
              <a:t>Group Work and Study Spaces</a:t>
            </a:r>
          </a:p>
          <a:p>
            <a:pPr lvl="1" eaLnBrk="1" hangingPunct="1">
              <a:buClr>
                <a:srgbClr val="FFFFFF"/>
              </a:buClr>
            </a:pPr>
            <a:r>
              <a:rPr lang="en-US" sz="2400" smtClean="0">
                <a:solidFill>
                  <a:schemeClr val="hlink"/>
                </a:solidFill>
              </a:rPr>
              <a:t>Multimedia Presentation and Demonstration Area</a:t>
            </a:r>
          </a:p>
        </p:txBody>
      </p:sp>
      <p:pic>
        <p:nvPicPr>
          <p:cNvPr id="17412" name="Picture 5" descr="D:\Powerpoint\learncenter.jpg"/>
          <p:cNvPicPr>
            <a:picLocks noChangeAspect="1" noChangeArrowheads="1"/>
          </p:cNvPicPr>
          <p:nvPr/>
        </p:nvPicPr>
        <p:blipFill>
          <a:blip r:embed="rId2"/>
          <a:srcRect/>
          <a:stretch>
            <a:fillRect/>
          </a:stretch>
        </p:blipFill>
        <p:spPr bwMode="auto">
          <a:xfrm>
            <a:off x="4724400" y="4191000"/>
            <a:ext cx="4038600" cy="2514600"/>
          </a:xfrm>
          <a:prstGeom prst="rect">
            <a:avLst/>
          </a:prstGeom>
          <a:noFill/>
          <a:ln w="9525">
            <a:noFill/>
            <a:miter lim="800000"/>
            <a:headEnd/>
            <a:tailEnd/>
          </a:ln>
        </p:spPr>
      </p:pic>
      <p:pic>
        <p:nvPicPr>
          <p:cNvPr id="17413" name="Picture 6" descr="D:\Powerpoint\fumehood.jpg"/>
          <p:cNvPicPr>
            <a:picLocks noChangeAspect="1" noChangeArrowheads="1"/>
          </p:cNvPicPr>
          <p:nvPr/>
        </p:nvPicPr>
        <p:blipFill>
          <a:blip r:embed="rId3"/>
          <a:srcRect/>
          <a:stretch>
            <a:fillRect/>
          </a:stretch>
        </p:blipFill>
        <p:spPr bwMode="auto">
          <a:xfrm>
            <a:off x="904875" y="685800"/>
            <a:ext cx="1152525" cy="1676400"/>
          </a:xfrm>
          <a:prstGeom prst="rect">
            <a:avLst/>
          </a:prstGeom>
          <a:noFill/>
          <a:ln w="9525">
            <a:noFill/>
            <a:miter lim="800000"/>
            <a:headEnd/>
            <a:tailEnd/>
          </a:ln>
        </p:spPr>
      </p:pic>
      <p:pic>
        <p:nvPicPr>
          <p:cNvPr id="17414" name="Picture 7" descr="D:\Powerpoint\LCcomputer.jpg"/>
          <p:cNvPicPr>
            <a:picLocks noChangeAspect="1" noChangeArrowheads="1"/>
          </p:cNvPicPr>
          <p:nvPr/>
        </p:nvPicPr>
        <p:blipFill>
          <a:blip r:embed="rId4"/>
          <a:srcRect/>
          <a:stretch>
            <a:fillRect/>
          </a:stretch>
        </p:blipFill>
        <p:spPr bwMode="auto">
          <a:xfrm>
            <a:off x="685800" y="2520950"/>
            <a:ext cx="1676400" cy="1060450"/>
          </a:xfrm>
          <a:prstGeom prst="rect">
            <a:avLst/>
          </a:prstGeom>
          <a:noFill/>
          <a:ln w="9525">
            <a:noFill/>
            <a:miter lim="800000"/>
            <a:headEnd/>
            <a:tailEnd/>
          </a:ln>
        </p:spPr>
      </p:pic>
      <p:pic>
        <p:nvPicPr>
          <p:cNvPr id="17415" name="Picture 8" descr="D:\Powerpoint\kidswbridge.jpg"/>
          <p:cNvPicPr>
            <a:picLocks noChangeAspect="1" noChangeArrowheads="1"/>
          </p:cNvPicPr>
          <p:nvPr/>
        </p:nvPicPr>
        <p:blipFill>
          <a:blip r:embed="rId5"/>
          <a:srcRect/>
          <a:stretch>
            <a:fillRect/>
          </a:stretch>
        </p:blipFill>
        <p:spPr bwMode="auto">
          <a:xfrm>
            <a:off x="1143000" y="3886200"/>
            <a:ext cx="1295400" cy="1447800"/>
          </a:xfrm>
          <a:prstGeom prst="rect">
            <a:avLst/>
          </a:prstGeom>
          <a:noFill/>
          <a:ln w="9525">
            <a:noFill/>
            <a:miter lim="800000"/>
            <a:headEnd/>
            <a:tailEnd/>
          </a:ln>
        </p:spPr>
      </p:pic>
      <p:sp>
        <p:nvSpPr>
          <p:cNvPr id="12"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3" name="Slide Number Placeholder 2"/>
          <p:cNvSpPr>
            <a:spLocks noGrp="1"/>
          </p:cNvSpPr>
          <p:nvPr>
            <p:ph type="sldNum" sz="quarter" idx="12"/>
          </p:nvPr>
        </p:nvSpPr>
        <p:spPr>
          <a:xfrm>
            <a:off x="8915400" y="6686550"/>
            <a:ext cx="381000" cy="476250"/>
          </a:xfrm>
        </p:spPr>
        <p:txBody>
          <a:bodyPr/>
          <a:lstStyle/>
          <a:p>
            <a:pPr algn="l"/>
            <a:fld id="{D56E4B1B-6D35-45C6-A669-12D568D1D0BB}" type="slidenum">
              <a:rPr lang="en-US" sz="1000">
                <a:solidFill>
                  <a:srgbClr val="262626"/>
                </a:solidFill>
              </a:rPr>
              <a:pPr algn="l"/>
              <a:t>7</a:t>
            </a:fld>
            <a:endParaRPr lang="en-US" sz="1000">
              <a:solidFill>
                <a:srgbClr val="262626"/>
              </a:solidFill>
            </a:endParaRPr>
          </a:p>
        </p:txBody>
      </p:sp>
      <p:sp>
        <p:nvSpPr>
          <p:cNvPr id="14"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90600" y="152400"/>
            <a:ext cx="7772400" cy="838200"/>
          </a:xfrm>
        </p:spPr>
        <p:txBody>
          <a:bodyPr/>
          <a:lstStyle/>
          <a:p>
            <a:pPr eaLnBrk="1" hangingPunct="1"/>
            <a:r>
              <a:rPr lang="en-US" sz="4000" b="1" smtClean="0">
                <a:solidFill>
                  <a:schemeClr val="bg1"/>
                </a:solidFill>
              </a:rPr>
              <a:t>Select New Directions (Cont’d)</a:t>
            </a:r>
          </a:p>
        </p:txBody>
      </p:sp>
      <p:sp>
        <p:nvSpPr>
          <p:cNvPr id="18435" name="Text Box 5"/>
          <p:cNvSpPr txBox="1">
            <a:spLocks noChangeArrowheads="1"/>
          </p:cNvSpPr>
          <p:nvPr/>
        </p:nvSpPr>
        <p:spPr bwMode="auto">
          <a:xfrm>
            <a:off x="1524000" y="914400"/>
            <a:ext cx="6402388" cy="615950"/>
          </a:xfrm>
          <a:prstGeom prst="rect">
            <a:avLst/>
          </a:prstGeom>
          <a:noFill/>
          <a:ln w="9525">
            <a:noFill/>
            <a:miter lim="800000"/>
            <a:headEnd/>
            <a:tailEnd/>
          </a:ln>
        </p:spPr>
        <p:txBody>
          <a:bodyPr wrap="none">
            <a:spAutoFit/>
          </a:bodyPr>
          <a:lstStyle/>
          <a:p>
            <a:r>
              <a:rPr lang="en-US" sz="3400" b="1">
                <a:solidFill>
                  <a:schemeClr val="bg1"/>
                </a:solidFill>
              </a:rPr>
              <a:t>Learning Center in New Building</a:t>
            </a:r>
          </a:p>
        </p:txBody>
      </p:sp>
      <p:pic>
        <p:nvPicPr>
          <p:cNvPr id="10246" name="Picture 6"/>
          <p:cNvPicPr>
            <a:picLocks noChangeAspect="1" noChangeArrowheads="1"/>
          </p:cNvPicPr>
          <p:nvPr/>
        </p:nvPicPr>
        <p:blipFill>
          <a:blip r:embed="rId2"/>
          <a:srcRect/>
          <a:stretch>
            <a:fillRect/>
          </a:stretch>
        </p:blipFill>
        <p:spPr bwMode="auto">
          <a:xfrm>
            <a:off x="1219200" y="1849438"/>
            <a:ext cx="7162800" cy="4322762"/>
          </a:xfrm>
          <a:prstGeom prst="rect">
            <a:avLst/>
          </a:prstGeom>
          <a:noFill/>
          <a:ln w="9525">
            <a:noFill/>
            <a:miter lim="800000"/>
            <a:headEnd/>
            <a:tailEnd/>
          </a:ln>
        </p:spPr>
      </p:pic>
      <p:sp>
        <p:nvSpPr>
          <p:cNvPr id="9"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0" name="Slide Number Placeholder 2"/>
          <p:cNvSpPr>
            <a:spLocks noGrp="1"/>
          </p:cNvSpPr>
          <p:nvPr>
            <p:ph type="sldNum" sz="quarter" idx="12"/>
          </p:nvPr>
        </p:nvSpPr>
        <p:spPr>
          <a:xfrm>
            <a:off x="8915400" y="6686550"/>
            <a:ext cx="381000" cy="476250"/>
          </a:xfrm>
        </p:spPr>
        <p:txBody>
          <a:bodyPr/>
          <a:lstStyle/>
          <a:p>
            <a:pPr algn="l"/>
            <a:fld id="{2CC5802B-C55E-46A8-9895-1E18FE6D811F}" type="slidenum">
              <a:rPr lang="en-US" sz="1000">
                <a:solidFill>
                  <a:srgbClr val="262626"/>
                </a:solidFill>
              </a:rPr>
              <a:pPr algn="l"/>
              <a:t>8</a:t>
            </a:fld>
            <a:endParaRPr lang="en-US" sz="1000">
              <a:solidFill>
                <a:srgbClr val="262626"/>
              </a:solidFill>
            </a:endParaRPr>
          </a:p>
        </p:txBody>
      </p:sp>
      <p:sp>
        <p:nvSpPr>
          <p:cNvPr id="11"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box(out)">
                                      <p:cBhvr>
                                        <p:cTn id="7"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ChangeArrowheads="1"/>
          </p:cNvSpPr>
          <p:nvPr>
            <p:ph type="title"/>
          </p:nvPr>
        </p:nvSpPr>
        <p:spPr>
          <a:xfrm>
            <a:off x="685800" y="152400"/>
            <a:ext cx="8077200" cy="762000"/>
          </a:xfrm>
          <a:noFill/>
        </p:spPr>
        <p:txBody>
          <a:bodyPr/>
          <a:lstStyle/>
          <a:p>
            <a:pPr>
              <a:lnSpc>
                <a:spcPct val="70000"/>
              </a:lnSpc>
            </a:pPr>
            <a:r>
              <a:rPr kumimoji="1" lang="en-US" sz="3600" b="1" smtClean="0">
                <a:solidFill>
                  <a:schemeClr val="bg1"/>
                </a:solidFill>
              </a:rPr>
              <a:t>Engineering Problem(s) and a Plan</a:t>
            </a:r>
          </a:p>
        </p:txBody>
      </p:sp>
      <p:sp>
        <p:nvSpPr>
          <p:cNvPr id="19459" name="Text Box 3"/>
          <p:cNvSpPr txBox="1">
            <a:spLocks noChangeArrowheads="1"/>
          </p:cNvSpPr>
          <p:nvPr/>
        </p:nvSpPr>
        <p:spPr bwMode="auto">
          <a:xfrm>
            <a:off x="2193925" y="879475"/>
            <a:ext cx="2378075" cy="457200"/>
          </a:xfrm>
          <a:prstGeom prst="rect">
            <a:avLst/>
          </a:prstGeom>
          <a:noFill/>
          <a:ln w="9525">
            <a:noFill/>
            <a:miter lim="800000"/>
            <a:headEnd/>
            <a:tailEnd/>
          </a:ln>
        </p:spPr>
        <p:txBody>
          <a:bodyPr>
            <a:spAutoFit/>
          </a:bodyPr>
          <a:lstStyle/>
          <a:p>
            <a:endParaRPr lang="en-US"/>
          </a:p>
        </p:txBody>
      </p:sp>
      <p:sp>
        <p:nvSpPr>
          <p:cNvPr id="443396" name="Rectangle 4"/>
          <p:cNvSpPr>
            <a:spLocks noGrp="1" noChangeArrowheads="1"/>
          </p:cNvSpPr>
          <p:nvPr>
            <p:ph type="body" idx="1"/>
          </p:nvPr>
        </p:nvSpPr>
        <p:spPr>
          <a:xfrm>
            <a:off x="762000" y="1066800"/>
            <a:ext cx="7772400" cy="4114800"/>
          </a:xfrm>
          <a:noFill/>
        </p:spPr>
        <p:txBody>
          <a:bodyPr/>
          <a:lstStyle/>
          <a:p>
            <a:pPr eaLnBrk="1" hangingPunct="1">
              <a:lnSpc>
                <a:spcPct val="80000"/>
              </a:lnSpc>
              <a:buClr>
                <a:srgbClr val="FFFFFF"/>
              </a:buClr>
            </a:pPr>
            <a:r>
              <a:rPr lang="en-US" sz="2800" b="1" smtClean="0">
                <a:solidFill>
                  <a:srgbClr val="FFCC00"/>
                </a:solidFill>
              </a:rPr>
              <a:t>Curriculum / Research based (partially) on constituents’ feedback, needs, vision, aspirations, problems (local, regional, national and global) </a:t>
            </a:r>
            <a:endParaRPr lang="en-US" sz="2800" smtClean="0">
              <a:solidFill>
                <a:schemeClr val="bg1"/>
              </a:solidFill>
            </a:endParaRPr>
          </a:p>
          <a:p>
            <a:pPr eaLnBrk="1" hangingPunct="1">
              <a:lnSpc>
                <a:spcPct val="80000"/>
              </a:lnSpc>
            </a:pPr>
            <a:r>
              <a:rPr lang="en-US" sz="2800" b="1" i="1" smtClean="0">
                <a:solidFill>
                  <a:schemeClr val="hlink"/>
                </a:solidFill>
              </a:rPr>
              <a:t>Leading versus following ?</a:t>
            </a:r>
          </a:p>
          <a:p>
            <a:pPr eaLnBrk="1" hangingPunct="1">
              <a:lnSpc>
                <a:spcPct val="80000"/>
              </a:lnSpc>
            </a:pPr>
            <a:r>
              <a:rPr lang="en-US" sz="2800" b="1" smtClean="0">
                <a:solidFill>
                  <a:srgbClr val="FFCC00"/>
                </a:solidFill>
              </a:rPr>
              <a:t>“Functional” body of knowledge for leading edge technology development and to produce competent and interdisciplinary engineers and scientists. </a:t>
            </a:r>
            <a:endParaRPr lang="en-US" sz="2800" b="1" smtClean="0">
              <a:solidFill>
                <a:schemeClr val="bg1"/>
              </a:solidFill>
            </a:endParaRPr>
          </a:p>
          <a:p>
            <a:pPr eaLnBrk="1" hangingPunct="1">
              <a:lnSpc>
                <a:spcPct val="80000"/>
              </a:lnSpc>
              <a:buClr>
                <a:srgbClr val="FFFFFF"/>
              </a:buClr>
            </a:pPr>
            <a:r>
              <a:rPr lang="en-US" sz="2800" b="1" smtClean="0">
                <a:solidFill>
                  <a:srgbClr val="FFCC00"/>
                </a:solidFill>
              </a:rPr>
              <a:t>New programs (outcome-based)</a:t>
            </a:r>
            <a:r>
              <a:rPr lang="en-US" sz="2800" b="1" i="1" smtClean="0">
                <a:solidFill>
                  <a:schemeClr val="hlink"/>
                </a:solidFill>
              </a:rPr>
              <a:t> utilizing </a:t>
            </a:r>
            <a:r>
              <a:rPr lang="en-US" sz="2800" b="1" smtClean="0">
                <a:solidFill>
                  <a:srgbClr val="FFCC00"/>
                </a:solidFill>
              </a:rPr>
              <a:t>outstanding and </a:t>
            </a:r>
            <a:r>
              <a:rPr lang="en-US" sz="2800" b="1" i="1" smtClean="0">
                <a:solidFill>
                  <a:schemeClr val="hlink"/>
                </a:solidFill>
              </a:rPr>
              <a:t>unique</a:t>
            </a:r>
            <a:r>
              <a:rPr lang="en-US" sz="2800" b="1" smtClean="0">
                <a:solidFill>
                  <a:srgbClr val="FFCC00"/>
                </a:solidFill>
              </a:rPr>
              <a:t> human and technology resources (let’s not fall into the .com trap again)</a:t>
            </a:r>
            <a:r>
              <a:rPr lang="en-US" sz="2800" i="1" smtClean="0">
                <a:solidFill>
                  <a:srgbClr val="FFCC00"/>
                </a:solidFill>
              </a:rPr>
              <a:t>.</a:t>
            </a:r>
            <a:endParaRPr lang="en-US" sz="2800" smtClean="0"/>
          </a:p>
          <a:p>
            <a:pPr lvl="1" eaLnBrk="1" hangingPunct="1">
              <a:lnSpc>
                <a:spcPct val="80000"/>
              </a:lnSpc>
              <a:buFontTx/>
              <a:buNone/>
            </a:pPr>
            <a:endParaRPr lang="en-US" smtClean="0"/>
          </a:p>
        </p:txBody>
      </p:sp>
      <p:sp>
        <p:nvSpPr>
          <p:cNvPr id="9" name="Date Placeholder 3"/>
          <p:cNvSpPr>
            <a:spLocks noGrp="1"/>
          </p:cNvSpPr>
          <p:nvPr>
            <p:ph type="dt" sz="quarter" idx="10"/>
          </p:nvPr>
        </p:nvSpPr>
        <p:spPr>
          <a:xfrm>
            <a:off x="457200" y="6462713"/>
            <a:ext cx="2209800" cy="547687"/>
          </a:xfrm>
        </p:spPr>
        <p:txBody>
          <a:bodyPr/>
          <a:lstStyle/>
          <a:p>
            <a:pPr>
              <a:defRPr/>
            </a:pPr>
            <a:r>
              <a:rPr lang="en-US" dirty="0" smtClean="0">
                <a:solidFill>
                  <a:schemeClr val="tx1">
                    <a:lumMod val="85000"/>
                    <a:lumOff val="15000"/>
                  </a:schemeClr>
                </a:solidFill>
              </a:rPr>
              <a:t>School of Engineering</a:t>
            </a:r>
          </a:p>
          <a:p>
            <a:pPr>
              <a:defRPr/>
            </a:pPr>
            <a:r>
              <a:rPr lang="en-US" dirty="0" smtClean="0">
                <a:solidFill>
                  <a:schemeClr val="tx1">
                    <a:lumMod val="85000"/>
                    <a:lumOff val="15000"/>
                  </a:schemeClr>
                </a:solidFill>
              </a:rPr>
              <a:t>University of Bridgeport</a:t>
            </a:r>
          </a:p>
        </p:txBody>
      </p:sp>
      <p:sp>
        <p:nvSpPr>
          <p:cNvPr id="10" name="Slide Number Placeholder 2"/>
          <p:cNvSpPr>
            <a:spLocks noGrp="1"/>
          </p:cNvSpPr>
          <p:nvPr>
            <p:ph type="sldNum" sz="quarter" idx="12"/>
          </p:nvPr>
        </p:nvSpPr>
        <p:spPr>
          <a:xfrm>
            <a:off x="8915400" y="6686550"/>
            <a:ext cx="381000" cy="476250"/>
          </a:xfrm>
        </p:spPr>
        <p:txBody>
          <a:bodyPr/>
          <a:lstStyle/>
          <a:p>
            <a:pPr algn="l"/>
            <a:fld id="{77664FF2-BCED-4243-B584-A690D6C5D467}" type="slidenum">
              <a:rPr lang="en-US" sz="1000">
                <a:solidFill>
                  <a:srgbClr val="262626"/>
                </a:solidFill>
              </a:rPr>
              <a:pPr algn="l"/>
              <a:t>9</a:t>
            </a:fld>
            <a:endParaRPr lang="en-US" sz="1000">
              <a:solidFill>
                <a:srgbClr val="262626"/>
              </a:solidFill>
            </a:endParaRPr>
          </a:p>
        </p:txBody>
      </p:sp>
      <p:sp>
        <p:nvSpPr>
          <p:cNvPr id="11" name="Footer Placeholder 1"/>
          <p:cNvSpPr>
            <a:spLocks noGrp="1"/>
          </p:cNvSpPr>
          <p:nvPr>
            <p:ph type="ftr" sz="quarter" idx="11"/>
          </p:nvPr>
        </p:nvSpPr>
        <p:spPr>
          <a:xfrm>
            <a:off x="3505200" y="6705600"/>
            <a:ext cx="3124200" cy="333375"/>
          </a:xfrm>
        </p:spPr>
        <p:txBody>
          <a:bodyPr/>
          <a:lstStyle/>
          <a:p>
            <a:pPr algn="l">
              <a:defRPr/>
            </a:pPr>
            <a:r>
              <a:rPr lang="en-US" sz="950" dirty="0" smtClean="0">
                <a:solidFill>
                  <a:schemeClr val="tx1">
                    <a:lumMod val="85000"/>
                    <a:lumOff val="15000"/>
                  </a:schemeClr>
                </a:solidFill>
                <a:latin typeface="Times" pitchFamily="18" charset="0"/>
              </a:rPr>
              <a:t>Graduate Education &amp; Research Directions – 9.15.2010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3396">
                                            <p:txEl>
                                              <p:pRg st="0" end="0"/>
                                            </p:txEl>
                                          </p:spTgt>
                                        </p:tgtEl>
                                        <p:attrNameLst>
                                          <p:attrName>style.visibility</p:attrName>
                                        </p:attrNameLst>
                                      </p:cBhvr>
                                      <p:to>
                                        <p:strVal val="visible"/>
                                      </p:to>
                                    </p:set>
                                    <p:anim calcmode="lin" valueType="num">
                                      <p:cBhvr additive="base">
                                        <p:cTn id="7" dur="500" fill="hold"/>
                                        <p:tgtEl>
                                          <p:spTgt spid="44339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433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43396">
                                            <p:txEl>
                                              <p:pRg st="1" end="1"/>
                                            </p:txEl>
                                          </p:spTgt>
                                        </p:tgtEl>
                                        <p:attrNameLst>
                                          <p:attrName>style.visibility</p:attrName>
                                        </p:attrNameLst>
                                      </p:cBhvr>
                                      <p:to>
                                        <p:strVal val="visible"/>
                                      </p:to>
                                    </p:set>
                                    <p:anim calcmode="lin" valueType="num">
                                      <p:cBhvr additive="base">
                                        <p:cTn id="13" dur="500" fill="hold"/>
                                        <p:tgtEl>
                                          <p:spTgt spid="44339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433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43396">
                                            <p:txEl>
                                              <p:pRg st="2" end="2"/>
                                            </p:txEl>
                                          </p:spTgt>
                                        </p:tgtEl>
                                        <p:attrNameLst>
                                          <p:attrName>style.visibility</p:attrName>
                                        </p:attrNameLst>
                                      </p:cBhvr>
                                      <p:to>
                                        <p:strVal val="visible"/>
                                      </p:to>
                                    </p:set>
                                    <p:anim calcmode="lin" valueType="num">
                                      <p:cBhvr additive="base">
                                        <p:cTn id="19" dur="500" fill="hold"/>
                                        <p:tgtEl>
                                          <p:spTgt spid="44339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433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43396">
                                            <p:txEl>
                                              <p:pRg st="3" end="3"/>
                                            </p:txEl>
                                          </p:spTgt>
                                        </p:tgtEl>
                                        <p:attrNameLst>
                                          <p:attrName>style.visibility</p:attrName>
                                        </p:attrNameLst>
                                      </p:cBhvr>
                                      <p:to>
                                        <p:strVal val="visible"/>
                                      </p:to>
                                    </p:set>
                                    <p:anim calcmode="lin" valueType="num">
                                      <p:cBhvr additive="base">
                                        <p:cTn id="25" dur="500" fill="hold"/>
                                        <p:tgtEl>
                                          <p:spTgt spid="443396">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4339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6" grpId="0" build="p" bldLvl="2" autoUpdateAnimBg="0"/>
    </p:bldLst>
  </p:timing>
</p:sld>
</file>

<file path=ppt/theme/theme1.xml><?xml version="1.0" encoding="utf-8"?>
<a:theme xmlns:a="http://schemas.openxmlformats.org/drawingml/2006/main" name="ab">
  <a:themeElements>
    <a:clrScheme name="ab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b">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b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b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b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b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912</TotalTime>
  <Words>3071</Words>
  <Application>Microsoft Office PowerPoint</Application>
  <PresentationFormat>On-screen Show (4:3)</PresentationFormat>
  <Paragraphs>588</Paragraphs>
  <Slides>49</Slides>
  <Notes>1</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4</vt:i4>
      </vt:variant>
      <vt:variant>
        <vt:lpstr>Slide Titles</vt:lpstr>
      </vt:variant>
      <vt:variant>
        <vt:i4>49</vt:i4>
      </vt:variant>
    </vt:vector>
  </HeadingPairs>
  <TitlesOfParts>
    <vt:vector size="62" baseType="lpstr">
      <vt:lpstr>Times New Roman</vt:lpstr>
      <vt:lpstr>Arial</vt:lpstr>
      <vt:lpstr>Times</vt:lpstr>
      <vt:lpstr>Monotype Sorts</vt:lpstr>
      <vt:lpstr>Symbol</vt:lpstr>
      <vt:lpstr>Wingdings</vt:lpstr>
      <vt:lpstr>굴림</vt:lpstr>
      <vt:lpstr>MS PGothic</vt:lpstr>
      <vt:lpstr>ab</vt:lpstr>
      <vt:lpstr>Microsoft Visio Drawing</vt:lpstr>
      <vt:lpstr>Microsoft Office Visio Drawing</vt:lpstr>
      <vt:lpstr>VISIO 5 Drawing</vt:lpstr>
      <vt:lpstr>Visio</vt:lpstr>
      <vt:lpstr> Graduate Education and Research Directions</vt:lpstr>
      <vt:lpstr>Outline</vt:lpstr>
      <vt:lpstr>Central Issues In Education / Research</vt:lpstr>
      <vt:lpstr>Central Issues in Education / Research</vt:lpstr>
      <vt:lpstr>Central Issues in Education / Research</vt:lpstr>
      <vt:lpstr>Select New Directions </vt:lpstr>
      <vt:lpstr>Select New Directions (Cont’d)</vt:lpstr>
      <vt:lpstr>Select New Directions (Cont’d)</vt:lpstr>
      <vt:lpstr>Engineering Problem(s) and a Plan</vt:lpstr>
      <vt:lpstr>Engineering Problem(s) and a Plan (Cont’d)</vt:lpstr>
      <vt:lpstr>Engineering Problem(s) and a Plan (Cont’d)</vt:lpstr>
      <vt:lpstr>Making the RIGHT Engineers/Scientists</vt:lpstr>
      <vt:lpstr>New “Engineering” Disciplines / Trends and Our Signature Areas</vt:lpstr>
      <vt:lpstr>New Disciplines, Trends and  Challenge Areas (Cont’d)</vt:lpstr>
      <vt:lpstr>Slide 15</vt:lpstr>
      <vt:lpstr>Slide 16</vt:lpstr>
      <vt:lpstr>Interdisciplinary Project Examples:</vt:lpstr>
      <vt:lpstr>School of Engineering @ UB</vt:lpstr>
      <vt:lpstr>School of Engineering @ UB</vt:lpstr>
      <vt:lpstr>Conferences</vt:lpstr>
      <vt:lpstr>Facilities</vt:lpstr>
      <vt:lpstr>Facilities</vt:lpstr>
      <vt:lpstr>Slide 23</vt:lpstr>
      <vt:lpstr>MIG@UB</vt:lpstr>
      <vt:lpstr>Our Vision</vt:lpstr>
      <vt:lpstr>Active Research</vt:lpstr>
      <vt:lpstr>Slide 27</vt:lpstr>
      <vt:lpstr>Outline of Outgoing Project</vt:lpstr>
      <vt:lpstr>Outline of Outgoing Project</vt:lpstr>
      <vt:lpstr>Online Distance Laboratories</vt:lpstr>
      <vt:lpstr>Capabilities and Research  Facilities</vt:lpstr>
      <vt:lpstr>Slide 32</vt:lpstr>
      <vt:lpstr>RISCbot II</vt:lpstr>
      <vt:lpstr>Slide 34</vt:lpstr>
      <vt:lpstr>Current Research Projects </vt:lpstr>
      <vt:lpstr>Research Projects</vt:lpstr>
      <vt:lpstr>Research Projects (Cont’d)</vt:lpstr>
      <vt:lpstr>Related Recent Results CDMA Receiver: Multiuser Receiver</vt:lpstr>
      <vt:lpstr>Related Recent Results  Antenna Design for Cellular Networks</vt:lpstr>
      <vt:lpstr>Hybrid Projectile Project @UB</vt:lpstr>
      <vt:lpstr>Overview</vt:lpstr>
      <vt:lpstr>Work Tasks</vt:lpstr>
      <vt:lpstr>Overview of Wireless Camera Component</vt:lpstr>
      <vt:lpstr>Integration of Wireless Camera with Dummy Projectile</vt:lpstr>
      <vt:lpstr>Demo 1: Wireless Camera Component</vt:lpstr>
      <vt:lpstr>Demo 2:Integration of all components </vt:lpstr>
      <vt:lpstr>Prototype</vt:lpstr>
      <vt:lpstr>Faculty</vt:lpstr>
      <vt:lpstr>Slide 49</vt:lpstr>
    </vt:vector>
  </TitlesOfParts>
  <Company>University of Bridgeport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Trends in Research</dc:title>
  <dc:creator>Tarek Sobh</dc:creator>
  <cp:lastModifiedBy>kfisher</cp:lastModifiedBy>
  <cp:revision>111</cp:revision>
  <dcterms:created xsi:type="dcterms:W3CDTF">2002-03-04T19:35:17Z</dcterms:created>
  <dcterms:modified xsi:type="dcterms:W3CDTF">2010-09-15T14:39:26Z</dcterms:modified>
</cp:coreProperties>
</file>